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8" r:id="rId2"/>
    <p:sldId id="264" r:id="rId3"/>
    <p:sldId id="267" r:id="rId4"/>
    <p:sldId id="278" r:id="rId5"/>
    <p:sldId id="282" r:id="rId6"/>
    <p:sldId id="274" r:id="rId7"/>
    <p:sldId id="283" r:id="rId8"/>
    <p:sldId id="266" r:id="rId9"/>
    <p:sldId id="279" r:id="rId10"/>
    <p:sldId id="275" r:id="rId11"/>
    <p:sldId id="295" r:id="rId12"/>
    <p:sldId id="299" r:id="rId13"/>
    <p:sldId id="294" r:id="rId14"/>
    <p:sldId id="296" r:id="rId15"/>
    <p:sldId id="297" r:id="rId16"/>
    <p:sldId id="269" r:id="rId17"/>
    <p:sldId id="301" r:id="rId18"/>
    <p:sldId id="302" r:id="rId19"/>
    <p:sldId id="271" r:id="rId20"/>
    <p:sldId id="300" r:id="rId21"/>
  </p:sldIdLst>
  <p:sldSz cx="12192000" cy="6858000"/>
  <p:notesSz cx="6858000" cy="9144000"/>
  <p:defaultTextStyle>
    <a:defPPr>
      <a:defRPr lang="ru-RU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13315"/>
    <a:srgbClr val="4D2307"/>
    <a:srgbClr val="162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2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BA8EE-8B60-4E54-92B0-853629D2015D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32362-14E3-49FF-8338-7EED93764A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50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32362-14E3-49FF-8338-7EED93764A8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243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530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22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79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126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50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659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7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06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507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07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08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5CE59-9CDE-432A-90CE-236EA324A731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D33C8-2CEA-4B31-BDBB-A053784A4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804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43.jpeg"/><Relationship Id="rId7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2.xml"/><Relationship Id="rId7" Type="http://schemas.openxmlformats.org/officeDocument/2006/relationships/slide" Target="slide3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1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slide" Target="slide1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4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12" Type="http://schemas.openxmlformats.org/officeDocument/2006/relationships/slide" Target="slide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5.xml"/><Relationship Id="rId10" Type="http://schemas.openxmlformats.org/officeDocument/2006/relationships/slide" Target="slide4.xml"/><Relationship Id="rId4" Type="http://schemas.openxmlformats.org/officeDocument/2006/relationships/slide" Target="slide9.xml"/><Relationship Id="rId9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mir-knig.com/read_322202-1" TargetMode="External"/><Relationship Id="rId3" Type="http://schemas.openxmlformats.org/officeDocument/2006/relationships/hyperlink" Target="http://https/mir-knig.com/view_480826" TargetMode="External"/><Relationship Id="rId7" Type="http://schemas.openxmlformats.org/officeDocument/2006/relationships/hyperlink" Target="https://mir-knig.com/read_247072-1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litmir.me/br/?b=29404&amp;p=1" TargetMode="External"/><Relationship Id="rId5" Type="http://schemas.openxmlformats.org/officeDocument/2006/relationships/hyperlink" Target="https://mir-knig.com/read_100660-1" TargetMode="External"/><Relationship Id="rId10" Type="http://schemas.openxmlformats.org/officeDocument/2006/relationships/hyperlink" Target="https://mir-knig.com/read_13231-1" TargetMode="External"/><Relationship Id="rId4" Type="http://schemas.openxmlformats.org/officeDocument/2006/relationships/hyperlink" Target="https://mir-knig.com/read_384662-1" TargetMode="External"/><Relationship Id="rId9" Type="http://schemas.openxmlformats.org/officeDocument/2006/relationships/hyperlink" Target="https://mir-knig.com/read_418720-1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mir-knig.com/read_102700-1" TargetMode="External"/><Relationship Id="rId3" Type="http://schemas.openxmlformats.org/officeDocument/2006/relationships/hyperlink" Target="https://mir-knig.com/read_246961-1" TargetMode="External"/><Relationship Id="rId7" Type="http://schemas.openxmlformats.org/officeDocument/2006/relationships/hyperlink" Target="https://mir-knig.com/read_314141-1" TargetMode="External"/><Relationship Id="rId12" Type="http://schemas.openxmlformats.org/officeDocument/2006/relationships/hyperlink" Target="https://mir-knig.com/read_13231-1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ibrebook.me/voina_i_mir" TargetMode="External"/><Relationship Id="rId11" Type="http://schemas.openxmlformats.org/officeDocument/2006/relationships/hyperlink" Target="https://mir-knig.com/read_427583-1" TargetMode="External"/><Relationship Id="rId5" Type="http://schemas.openxmlformats.org/officeDocument/2006/relationships/hyperlink" Target="https://mir-knig.com/read_96236-1" TargetMode="External"/><Relationship Id="rId10" Type="http://schemas.openxmlformats.org/officeDocument/2006/relationships/hyperlink" Target="https://mir-knig.com/read_246456-1" TargetMode="External"/><Relationship Id="rId4" Type="http://schemas.openxmlformats.org/officeDocument/2006/relationships/hyperlink" Target="https://mir-knig.com/read_352777-1" TargetMode="External"/><Relationship Id="rId9" Type="http://schemas.openxmlformats.org/officeDocument/2006/relationships/hyperlink" Target="https://mir-knig.com/read_295712-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slide" Target="slide6.xml"/><Relationship Id="rId18" Type="http://schemas.openxmlformats.org/officeDocument/2006/relationships/image" Target="../media/image11.png"/><Relationship Id="rId3" Type="http://schemas.openxmlformats.org/officeDocument/2006/relationships/slide" Target="slide9.xml"/><Relationship Id="rId21" Type="http://schemas.openxmlformats.org/officeDocument/2006/relationships/slide" Target="slide13.xml"/><Relationship Id="rId7" Type="http://schemas.openxmlformats.org/officeDocument/2006/relationships/slide" Target="slide4.xml"/><Relationship Id="rId12" Type="http://schemas.openxmlformats.org/officeDocument/2006/relationships/image" Target="../media/image8.png"/><Relationship Id="rId17" Type="http://schemas.openxmlformats.org/officeDocument/2006/relationships/slide" Target="slide14.xml"/><Relationship Id="rId2" Type="http://schemas.openxmlformats.org/officeDocument/2006/relationships/image" Target="../media/image3.jpeg"/><Relationship Id="rId16" Type="http://schemas.openxmlformats.org/officeDocument/2006/relationships/image" Target="../media/image10.jpe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slide" Target="slide7.xml"/><Relationship Id="rId24" Type="http://schemas.openxmlformats.org/officeDocument/2006/relationships/image" Target="../media/image14.png"/><Relationship Id="rId5" Type="http://schemas.openxmlformats.org/officeDocument/2006/relationships/slide" Target="slide8.xml"/><Relationship Id="rId15" Type="http://schemas.openxmlformats.org/officeDocument/2006/relationships/slide" Target="slide10.xml"/><Relationship Id="rId23" Type="http://schemas.openxmlformats.org/officeDocument/2006/relationships/slide" Target="slide15.xml"/><Relationship Id="rId10" Type="http://schemas.openxmlformats.org/officeDocument/2006/relationships/image" Target="../media/image7.jpeg"/><Relationship Id="rId19" Type="http://schemas.openxmlformats.org/officeDocument/2006/relationships/slide" Target="slide12.xml"/><Relationship Id="rId4" Type="http://schemas.openxmlformats.org/officeDocument/2006/relationships/image" Target="../media/image4.jpeg"/><Relationship Id="rId9" Type="http://schemas.openxmlformats.org/officeDocument/2006/relationships/slide" Target="slide5.xml"/><Relationship Id="rId14" Type="http://schemas.openxmlformats.org/officeDocument/2006/relationships/image" Target="../media/image9.png"/><Relationship Id="rId2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" Target="slide4.xml"/><Relationship Id="rId7" Type="http://schemas.openxmlformats.org/officeDocument/2006/relationships/image" Target="../media/image1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slide" Target="slide16.xml"/><Relationship Id="rId4" Type="http://schemas.openxmlformats.org/officeDocument/2006/relationships/image" Target="../media/image16.jpeg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slide" Target="slide16.xml"/><Relationship Id="rId5" Type="http://schemas.openxmlformats.org/officeDocument/2006/relationships/image" Target="../media/image22.jpeg"/><Relationship Id="rId10" Type="http://schemas.openxmlformats.org/officeDocument/2006/relationships/slide" Target="slide3.xml"/><Relationship Id="rId4" Type="http://schemas.openxmlformats.org/officeDocument/2006/relationships/slide" Target="slide5.xml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6.xml"/><Relationship Id="rId7" Type="http://schemas.openxmlformats.org/officeDocument/2006/relationships/slide" Target="slide3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" Target="slide7.xml"/><Relationship Id="rId7" Type="http://schemas.openxmlformats.org/officeDocument/2006/relationships/image" Target="../media/image3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slide" Target="slide16.xml"/><Relationship Id="rId4" Type="http://schemas.openxmlformats.org/officeDocument/2006/relationships/image" Target="../media/image31.png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" Target="slide8.xml"/><Relationship Id="rId7" Type="http://schemas.openxmlformats.org/officeDocument/2006/relationships/image" Target="../media/image3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10" Type="http://schemas.openxmlformats.org/officeDocument/2006/relationships/slide" Target="slide16.xml"/><Relationship Id="rId4" Type="http://schemas.openxmlformats.org/officeDocument/2006/relationships/image" Target="../media/image36.jpeg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9.xml"/><Relationship Id="rId7" Type="http://schemas.openxmlformats.org/officeDocument/2006/relationships/slide" Target="slide3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62143" y="3285240"/>
            <a:ext cx="10862443" cy="3037502"/>
          </a:xfrm>
          <a:prstGeom prst="round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3313" y="3440210"/>
            <a:ext cx="10862443" cy="2677654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213315"/>
                </a:solidFill>
                <a:latin typeface="Bookman Old Style" pitchFamily="18" charset="0"/>
              </a:rPr>
              <a:t>или </a:t>
            </a:r>
          </a:p>
          <a:p>
            <a:pPr algn="ctr"/>
            <a:r>
              <a:rPr lang="ru-RU" sz="2000" b="1" dirty="0" smtClean="0">
                <a:solidFill>
                  <a:srgbClr val="CC3300"/>
                </a:solidFill>
                <a:latin typeface="Bookman Old Style" pitchFamily="18" charset="0"/>
              </a:rPr>
              <a:t>обычный</a:t>
            </a:r>
            <a:r>
              <a:rPr lang="ru-RU" sz="2000" b="1" dirty="0" smtClean="0">
                <a:solidFill>
                  <a:srgbClr val="213315"/>
                </a:solidFill>
                <a:latin typeface="Bookman Old Style" pitchFamily="18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213315"/>
                </a:solidFill>
                <a:latin typeface="Bookman Old Style" pitchFamily="18" charset="0"/>
              </a:rPr>
              <a:t>урок информационной грамотности</a:t>
            </a:r>
            <a:endParaRPr lang="ru-RU" sz="2000" b="1" dirty="0">
              <a:solidFill>
                <a:srgbClr val="213315"/>
              </a:solidFill>
              <a:latin typeface="Bookman Old Style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213315"/>
                </a:solidFill>
                <a:latin typeface="Bookman Old Style" pitchFamily="18" charset="0"/>
              </a:rPr>
              <a:t>«КНИГИ В ЖИЗНИ ИЗВЕСТНЫХ ЛЮДЕЙ»</a:t>
            </a:r>
          </a:p>
          <a:p>
            <a:pPr algn="ctr"/>
            <a:endParaRPr lang="ru-RU" sz="1600" b="1" dirty="0">
              <a:solidFill>
                <a:srgbClr val="213315"/>
              </a:solidFill>
              <a:latin typeface="Bookman Old Style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C3300"/>
                </a:solidFill>
                <a:latin typeface="Bookman Old Style" pitchFamily="18" charset="0"/>
              </a:rPr>
              <a:t>читая книги классиков</a:t>
            </a:r>
          </a:p>
          <a:p>
            <a:pPr algn="ctr"/>
            <a:r>
              <a:rPr lang="ru-RU" sz="2000" b="1" dirty="0" smtClean="0">
                <a:solidFill>
                  <a:srgbClr val="CC3300"/>
                </a:solidFill>
                <a:latin typeface="Bookman Old Style" pitchFamily="18" charset="0"/>
              </a:rPr>
              <a:t>(можно с планшета, компьютера или с телефона) </a:t>
            </a:r>
          </a:p>
          <a:p>
            <a:pPr algn="ctr"/>
            <a:r>
              <a:rPr lang="ru-RU" sz="2000" b="1" dirty="0" smtClean="0">
                <a:solidFill>
                  <a:srgbClr val="CC3300"/>
                </a:solidFill>
                <a:latin typeface="Bookman Old Style" pitchFamily="18" charset="0"/>
              </a:rPr>
              <a:t>ты станешь уважаемым, известным и успешным!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930157" y="872830"/>
            <a:ext cx="10326414" cy="1604110"/>
            <a:chOff x="635236" y="1575357"/>
            <a:chExt cx="10326414" cy="160411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635236" y="1575357"/>
              <a:ext cx="10326414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CC3300"/>
                  </a:solidFill>
                  <a:latin typeface="Bookman Old Style" pitchFamily="18" charset="0"/>
                </a:rPr>
                <a:t>путеводитель </a:t>
              </a:r>
            </a:p>
            <a:p>
              <a:pPr algn="ctr"/>
              <a:r>
                <a:rPr lang="ru-RU" sz="2000" b="1" dirty="0" smtClean="0">
                  <a:solidFill>
                    <a:srgbClr val="CC3300"/>
                  </a:solidFill>
                  <a:latin typeface="Bookman Old Style" pitchFamily="18" charset="0"/>
                </a:rPr>
                <a:t>для учащихся старших классов </a:t>
              </a:r>
              <a:r>
                <a:rPr lang="en-US" sz="2000" b="1" dirty="0" smtClean="0">
                  <a:solidFill>
                    <a:srgbClr val="CC3300"/>
                  </a:solidFill>
                  <a:latin typeface="Bookman Old Style" pitchFamily="18" charset="0"/>
                </a:rPr>
                <a:t>(</a:t>
              </a:r>
              <a:r>
                <a:rPr lang="ru-RU" sz="2000" b="1" dirty="0" smtClean="0">
                  <a:solidFill>
                    <a:srgbClr val="CC3300"/>
                  </a:solidFill>
                  <a:latin typeface="Bookman Old Style" pitchFamily="18" charset="0"/>
                </a:rPr>
                <a:t>и всех заинтересованных</a:t>
              </a:r>
              <a:r>
                <a:rPr lang="en-US" sz="2000" b="1" dirty="0" smtClean="0">
                  <a:solidFill>
                    <a:srgbClr val="CC3300"/>
                  </a:solidFill>
                  <a:latin typeface="Bookman Old Style" pitchFamily="18" charset="0"/>
                </a:rPr>
                <a:t>)</a:t>
              </a:r>
              <a:r>
                <a:rPr lang="ru-RU" sz="3200" b="1" dirty="0" smtClean="0">
                  <a:solidFill>
                    <a:srgbClr val="CC3300"/>
                  </a:solidFill>
                  <a:latin typeface="Bookman Old Style" pitchFamily="18" charset="0"/>
                </a:rPr>
                <a:t> </a:t>
              </a:r>
            </a:p>
            <a:p>
              <a:pPr algn="ctr"/>
              <a:r>
                <a:rPr lang="ru-RU" sz="3600" b="1" dirty="0" smtClean="0">
                  <a:solidFill>
                    <a:srgbClr val="CC3300"/>
                  </a:solidFill>
                  <a:latin typeface="Bookman Old Style" pitchFamily="18" charset="0"/>
                </a:rPr>
                <a:t>«17 любимых книг успешных людей»</a:t>
              </a:r>
              <a:endParaRPr lang="ru-RU" sz="3600" b="1" dirty="0">
                <a:solidFill>
                  <a:srgbClr val="CC3300"/>
                </a:solidFill>
                <a:latin typeface="Bookman Old Style" pitchFamily="18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847201" y="1609590"/>
              <a:ext cx="9849014" cy="1569877"/>
            </a:xfrm>
            <a:prstGeom prst="roundRect">
              <a:avLst/>
            </a:prstGeom>
            <a:noFill/>
            <a:ln w="38100">
              <a:solidFill>
                <a:srgbClr val="2133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/>
            <a:p>
              <a:pPr algn="ctr">
                <a:defRPr/>
              </a:pPr>
              <a:endParaRPr lang="ru-RU" sz="1800">
                <a:solidFill>
                  <a:srgbClr val="CC3300"/>
                </a:solidFill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11064203" y="6195844"/>
            <a:ext cx="873953" cy="523218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13315"/>
                </a:solidFill>
                <a:latin typeface="Bookman Old Style" pitchFamily="18" charset="0"/>
              </a:rPr>
              <a:t>14+</a:t>
            </a:r>
            <a:endParaRPr lang="ru-RU" sz="2800" b="1" dirty="0">
              <a:solidFill>
                <a:srgbClr val="213315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10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I:\КУРСЫ\влияние\оформление\4__6_2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7173" y="3162715"/>
            <a:ext cx="2257313" cy="349994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9033642" y="300621"/>
            <a:ext cx="2711668" cy="5664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Любимые </a:t>
            </a: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книги </a:t>
            </a:r>
            <a:endParaRPr lang="ru-RU" sz="20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  <p:pic>
        <p:nvPicPr>
          <p:cNvPr id="3" name="Рисунок 2" descr="I:\!!!\влияние\оформление\маск.JPG">
            <a:hlinkClick r:id="rId4" action="ppaction://hlinksldjump"/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844" y="300621"/>
            <a:ext cx="5833238" cy="3669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487134" y="4126386"/>
            <a:ext cx="3405352" cy="90281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ИЛОН МАСК</a:t>
            </a:r>
            <a:endParaRPr lang="ru-RU" sz="2000" dirty="0">
              <a:solidFill>
                <a:srgbClr val="213315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предприниматель, </a:t>
            </a:r>
            <a:endParaRPr lang="ru-RU" sz="1600" b="1" dirty="0">
              <a:solidFill>
                <a:srgbClr val="213315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глава </a:t>
            </a:r>
            <a:r>
              <a:rPr lang="ru-RU" sz="1600" b="1" dirty="0" err="1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Tesla</a:t>
            </a: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 и </a:t>
            </a:r>
            <a:r>
              <a:rPr lang="ru-RU" sz="1600" b="1" dirty="0" err="1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SpaceX</a:t>
            </a:r>
            <a:endParaRPr lang="ru-RU" sz="1600" b="1" dirty="0">
              <a:solidFill>
                <a:srgbClr val="213315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21972" y="958056"/>
            <a:ext cx="5486402" cy="19743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Джон </a:t>
            </a:r>
            <a:r>
              <a:rPr lang="ru-RU" sz="16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Толкин,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600" b="1" u="sng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«Властелин колец»</a:t>
            </a:r>
            <a:endParaRPr lang="ru-RU" sz="1600" dirty="0">
              <a:solidFill>
                <a:srgbClr val="CC330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Айзек Азимов,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600" b="1" u="sng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«Основание</a:t>
            </a:r>
            <a:r>
              <a:rPr lang="ru-RU" sz="1600" b="1" u="sng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»: </a:t>
            </a:r>
            <a:r>
              <a:rPr lang="ru-RU" sz="1600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</a:t>
            </a:r>
            <a:r>
              <a:rPr lang="ru-RU" sz="16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Это уроки истории о цикличном развитии цивилизации» </a:t>
            </a:r>
            <a:endParaRPr lang="ru-RU" sz="1600" dirty="0">
              <a:solidFill>
                <a:srgbClr val="CC330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Джеймс </a:t>
            </a:r>
            <a:r>
              <a:rPr lang="ru-RU" sz="1600" dirty="0" err="1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Баррат</a:t>
            </a:r>
            <a:r>
              <a:rPr lang="ru-RU" sz="16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,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600" b="1" u="sng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«Последнее изобретение </a:t>
            </a:r>
            <a:r>
              <a:rPr lang="ru-RU" sz="1600" b="1" u="sng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человечества»,</a:t>
            </a:r>
            <a:r>
              <a:rPr lang="ru-RU" sz="1600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6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об искусственном интеллекте</a:t>
            </a:r>
            <a:endParaRPr lang="ru-RU" sz="1600" dirty="0">
              <a:solidFill>
                <a:srgbClr val="CC3300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Роберт Ханлайн,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600" b="1" u="sng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«Луна – суровая госпожа»,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6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о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6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возможной колонизации Луны. </a:t>
            </a:r>
            <a:endParaRPr lang="ru-RU" sz="1600" dirty="0">
              <a:solidFill>
                <a:srgbClr val="CC33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4323" y="5186435"/>
            <a:ext cx="5817471" cy="133899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spcAft>
                <a:spcPts val="0"/>
              </a:spcAft>
            </a:pPr>
            <a:r>
              <a:rPr lang="ru-RU" sz="23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«Я читаю </a:t>
            </a:r>
            <a:r>
              <a:rPr lang="ru-RU" sz="23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книги!» </a:t>
            </a:r>
          </a:p>
          <a:p>
            <a:pPr algn="ctr">
              <a:spcAft>
                <a:spcPts val="0"/>
              </a:spcAft>
            </a:pPr>
            <a:r>
              <a:rPr lang="ru-RU" sz="1800" b="1" dirty="0" err="1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Маск</a:t>
            </a:r>
            <a:r>
              <a:rPr lang="ru-RU" sz="18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8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читает художественные книги, научно-популярную </a:t>
            </a:r>
            <a:r>
              <a:rPr lang="ru-RU" sz="18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литературу, </a:t>
            </a:r>
          </a:p>
          <a:p>
            <a:pPr algn="ctr">
              <a:spcAft>
                <a:spcPts val="0"/>
              </a:spcAft>
            </a:pPr>
            <a:r>
              <a:rPr lang="ru-RU" sz="18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технические </a:t>
            </a:r>
            <a:r>
              <a:rPr lang="ru-RU" sz="18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издания.</a:t>
            </a:r>
            <a:endParaRPr lang="ru-RU" sz="1000" b="1" dirty="0">
              <a:solidFill>
                <a:srgbClr val="213315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9" name="Рисунок 8" descr="I:\!!!\влияние\оформление\коды\Последнее изобретение человечества.JPG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61237" y="5937661"/>
            <a:ext cx="822394" cy="724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393180" y="5968923"/>
            <a:ext cx="865448" cy="693737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739298" y="3102996"/>
            <a:ext cx="3268217" cy="360779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just">
              <a:spcAft>
                <a:spcPts val="0"/>
              </a:spcAft>
            </a:pPr>
            <a:r>
              <a:rPr lang="ru-RU" sz="1100" b="1" dirty="0" smtClean="0">
                <a:solidFill>
                  <a:srgbClr val="213315"/>
                </a:solidFill>
                <a:latin typeface="Times New Roman"/>
                <a:ea typeface="Times New Roman"/>
              </a:rPr>
              <a:t>        Интригующая </a:t>
            </a:r>
            <a:r>
              <a:rPr lang="ru-RU" sz="1100" b="1" dirty="0">
                <a:solidFill>
                  <a:srgbClr val="213315"/>
                </a:solidFill>
                <a:latin typeface="Times New Roman"/>
                <a:ea typeface="Times New Roman"/>
              </a:rPr>
              <a:t>история о вызове человечеству, когда искусственный интеллект будет иметь неограниченную сферу применения и кардинально изменит наше существование.</a:t>
            </a:r>
          </a:p>
          <a:p>
            <a:pPr algn="just">
              <a:spcAft>
                <a:spcPts val="0"/>
              </a:spcAft>
            </a:pPr>
            <a:r>
              <a:rPr lang="ru-RU" sz="1100" b="1" dirty="0" smtClean="0">
                <a:solidFill>
                  <a:srgbClr val="213315"/>
                </a:solidFill>
                <a:latin typeface="Times New Roman"/>
                <a:ea typeface="Times New Roman"/>
              </a:rPr>
              <a:t>      За </a:t>
            </a:r>
            <a:r>
              <a:rPr lang="ru-RU" sz="1100" b="1" dirty="0">
                <a:solidFill>
                  <a:srgbClr val="213315"/>
                </a:solidFill>
                <a:latin typeface="Times New Roman"/>
                <a:ea typeface="Times New Roman"/>
              </a:rPr>
              <a:t>каких-то 10 лет искусственный интеллект сравняется с человеческим, затем превзойдет его. Корпорации и государственные структуры по всему миру вкладывают миллиарды в развитие ИИ.</a:t>
            </a:r>
          </a:p>
          <a:p>
            <a:pPr algn="just">
              <a:spcAft>
                <a:spcPts val="0"/>
              </a:spcAft>
            </a:pPr>
            <a:r>
              <a:rPr lang="ru-RU" sz="1100" b="1" dirty="0" smtClean="0">
                <a:solidFill>
                  <a:srgbClr val="213315"/>
                </a:solidFill>
                <a:latin typeface="Times New Roman"/>
                <a:ea typeface="Times New Roman"/>
              </a:rPr>
              <a:t>       Что </a:t>
            </a:r>
            <a:r>
              <a:rPr lang="ru-RU" sz="1100" b="1" dirty="0">
                <a:solidFill>
                  <a:srgbClr val="213315"/>
                </a:solidFill>
                <a:latin typeface="Times New Roman"/>
                <a:ea typeface="Times New Roman"/>
              </a:rPr>
              <a:t>ждёт нас дальше? Как именно машины будут брать власть? Существует ли наиболее вероятный, реалистичный сценарий, который нам угрожает? </a:t>
            </a:r>
          </a:p>
          <a:p>
            <a:pPr algn="just">
              <a:spcAft>
                <a:spcPts val="0"/>
              </a:spcAft>
            </a:pPr>
            <a:r>
              <a:rPr lang="ru-RU" sz="1100" b="1" dirty="0" smtClean="0">
                <a:solidFill>
                  <a:srgbClr val="213315"/>
                </a:solidFill>
                <a:latin typeface="Times New Roman"/>
                <a:ea typeface="Times New Roman"/>
              </a:rPr>
              <a:t>       Известный </a:t>
            </a:r>
            <a:r>
              <a:rPr lang="ru-RU" sz="1100" b="1" dirty="0">
                <a:solidFill>
                  <a:srgbClr val="213315"/>
                </a:solidFill>
                <a:latin typeface="Times New Roman"/>
                <a:ea typeface="Times New Roman"/>
              </a:rPr>
              <a:t>журналист Джеймс </a:t>
            </a:r>
            <a:r>
              <a:rPr lang="ru-RU" sz="1100" b="1" dirty="0" err="1">
                <a:solidFill>
                  <a:srgbClr val="213315"/>
                </a:solidFill>
                <a:latin typeface="Times New Roman"/>
                <a:ea typeface="Times New Roman"/>
              </a:rPr>
              <a:t>Баррат</a:t>
            </a:r>
            <a:r>
              <a:rPr lang="ru-RU" sz="1100" b="1" dirty="0">
                <a:solidFill>
                  <a:srgbClr val="213315"/>
                </a:solidFill>
                <a:latin typeface="Times New Roman"/>
                <a:ea typeface="Times New Roman"/>
              </a:rPr>
              <a:t> собрал в книге предположения и мнения разработчиков ИИ, технических специалистов и ученых, чтобы донести эти мысли до как можно большего числа людей. </a:t>
            </a:r>
          </a:p>
        </p:txBody>
      </p:sp>
      <p:sp>
        <p:nvSpPr>
          <p:cNvPr id="14" name="Стрелка влево 13">
            <a:hlinkClick r:id="rId7" action="ppaction://hlinksldjump"/>
          </p:cNvPr>
          <p:cNvSpPr/>
          <p:nvPr/>
        </p:nvSpPr>
        <p:spPr>
          <a:xfrm rot="5400000">
            <a:off x="11580958" y="6397403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>
            <a:hlinkClick r:id="rId8" action="ppaction://hlinksldjump"/>
          </p:cNvPr>
          <p:cNvSpPr/>
          <p:nvPr/>
        </p:nvSpPr>
        <p:spPr>
          <a:xfrm>
            <a:off x="307803" y="6249113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85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693696" y="510887"/>
            <a:ext cx="4692316" cy="267835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r"/>
            <a:r>
              <a:rPr lang="ru-RU" sz="1400" dirty="0" smtClean="0">
                <a:solidFill>
                  <a:srgbClr val="213315"/>
                </a:solidFill>
                <a:latin typeface="Times New Roman"/>
                <a:ea typeface="Times New Roman"/>
              </a:rPr>
              <a:t>           </a:t>
            </a:r>
            <a:r>
              <a:rPr lang="ru-RU" sz="1400" dirty="0">
                <a:solidFill>
                  <a:srgbClr val="213315"/>
                </a:solidFill>
                <a:latin typeface="Times New Roman"/>
                <a:ea typeface="Times New Roman"/>
              </a:rPr>
              <a:t> </a:t>
            </a:r>
            <a:r>
              <a:rPr lang="ru-RU" sz="1400" b="1" dirty="0" smtClean="0">
                <a:solidFill>
                  <a:srgbClr val="213315"/>
                </a:solidFill>
                <a:latin typeface="Century Gothic"/>
                <a:ea typeface="Times New Roman"/>
              </a:rPr>
              <a:t>«</a:t>
            </a:r>
            <a:r>
              <a:rPr lang="ru-RU" sz="1400" b="1" dirty="0">
                <a:solidFill>
                  <a:srgbClr val="213315"/>
                </a:solidFill>
                <a:latin typeface="Century Gothic"/>
                <a:ea typeface="Times New Roman"/>
              </a:rPr>
              <a:t>Властелин Колец» Джона </a:t>
            </a:r>
            <a:r>
              <a:rPr lang="ru-RU" sz="1400" b="1" dirty="0" err="1">
                <a:solidFill>
                  <a:srgbClr val="213315"/>
                </a:solidFill>
                <a:latin typeface="Century Gothic"/>
                <a:ea typeface="Times New Roman"/>
              </a:rPr>
              <a:t>Толкина</a:t>
            </a:r>
            <a:r>
              <a:rPr lang="ru-RU" sz="1400" b="1" dirty="0">
                <a:solidFill>
                  <a:srgbClr val="213315"/>
                </a:solidFill>
                <a:latin typeface="Century Gothic"/>
                <a:ea typeface="Times New Roman"/>
              </a:rPr>
              <a:t> повествует о Великой войне за Кольцо, длившейся не одну тысячу лет. Овладевший Кольцом получает власть над всем живым и мертвым, но при этом должен служить Злу! </a:t>
            </a:r>
            <a:endParaRPr lang="ru-RU" sz="1400" dirty="0">
              <a:solidFill>
                <a:srgbClr val="213315"/>
              </a:solidFill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213315"/>
                </a:solidFill>
                <a:latin typeface="Century Gothic"/>
                <a:ea typeface="Times New Roman"/>
              </a:rPr>
              <a:t>Юному </a:t>
            </a:r>
            <a:r>
              <a:rPr lang="ru-RU" sz="1400" b="1" dirty="0" err="1">
                <a:solidFill>
                  <a:srgbClr val="213315"/>
                </a:solidFill>
                <a:latin typeface="Century Gothic"/>
                <a:ea typeface="Times New Roman"/>
              </a:rPr>
              <a:t>хоббиту</a:t>
            </a:r>
            <a:r>
              <a:rPr lang="ru-RU" sz="1400" b="1" dirty="0">
                <a:solidFill>
                  <a:srgbClr val="213315"/>
                </a:solidFill>
                <a:latin typeface="Century Gothic"/>
                <a:ea typeface="Times New Roman"/>
              </a:rPr>
              <a:t> </a:t>
            </a:r>
            <a:r>
              <a:rPr lang="ru-RU" sz="1400" b="1" dirty="0" err="1">
                <a:solidFill>
                  <a:srgbClr val="213315"/>
                </a:solidFill>
                <a:latin typeface="Century Gothic"/>
                <a:ea typeface="Times New Roman"/>
              </a:rPr>
              <a:t>Фродо</a:t>
            </a:r>
            <a:r>
              <a:rPr lang="ru-RU" sz="1400" b="1" dirty="0">
                <a:solidFill>
                  <a:srgbClr val="213315"/>
                </a:solidFill>
                <a:latin typeface="Century Gothic"/>
                <a:ea typeface="Times New Roman"/>
              </a:rPr>
              <a:t> и его друзьям (в числе которых эльфы, гномы и люди) выпадает участь уничтожить Кольцо. Он отправляется к огненной Горе Судьбы, в которой кольцо было отлито — только там, в адском пекле, оно может быть </a:t>
            </a:r>
            <a:r>
              <a:rPr lang="ru-RU" sz="1400" b="1" dirty="0" smtClean="0">
                <a:solidFill>
                  <a:srgbClr val="213315"/>
                </a:solidFill>
                <a:latin typeface="Century Gothic"/>
                <a:ea typeface="Times New Roman"/>
              </a:rPr>
              <a:t>уничтожено…</a:t>
            </a:r>
            <a:endParaRPr lang="ru-RU" sz="1400" dirty="0">
              <a:solidFill>
                <a:srgbClr val="213315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3" name="Рисунок 2" descr="I:\!!!\влияние\оформление\5a03f8c623bbeb3f089c677a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90547" y="238709"/>
            <a:ext cx="3287516" cy="4297195"/>
          </a:xfrm>
          <a:prstGeom prst="rect">
            <a:avLst/>
          </a:prstGeom>
          <a:noFill/>
          <a:ln w="57150">
            <a:solidFill>
              <a:schemeClr val="accent2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I:\!!!\влияние\оформление\коды\властелин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9904" y="3238658"/>
            <a:ext cx="1246108" cy="12070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966" y="383829"/>
            <a:ext cx="3138130" cy="4825845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88" b="-3379"/>
          <a:stretch/>
        </p:blipFill>
        <p:spPr bwMode="auto">
          <a:xfrm>
            <a:off x="1226378" y="5402967"/>
            <a:ext cx="1259306" cy="1227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596124" y="4689628"/>
            <a:ext cx="7346728" cy="191585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r>
              <a:rPr lang="ru-RU" sz="1100" dirty="0">
                <a:solidFill>
                  <a:srgbClr val="CC3300"/>
                </a:solidFill>
                <a:latin typeface="Times New Roman"/>
                <a:ea typeface="Times New Roman"/>
              </a:rPr>
              <a:t> </a:t>
            </a:r>
            <a:r>
              <a:rPr lang="ru-RU" sz="1400" b="1" dirty="0" smtClean="0">
                <a:solidFill>
                  <a:srgbClr val="CC3300"/>
                </a:solidFill>
                <a:latin typeface="Century Gothic"/>
                <a:ea typeface="Times New Roman"/>
              </a:rPr>
              <a:t>Все </a:t>
            </a:r>
            <a:r>
              <a:rPr lang="ru-RU" sz="1400" b="1" dirty="0">
                <a:solidFill>
                  <a:srgbClr val="CC3300"/>
                </a:solidFill>
                <a:latin typeface="Century Gothic"/>
                <a:ea typeface="Times New Roman"/>
              </a:rPr>
              <a:t>знают Луну как космическую тюрьму; многие десятилетия сюда ссылали с Земли уголовников и диссидентов. Теперь это сырьевой придаток метрополии, обеспечивающий бесценным зерном Индию, и Великий Китай, и Северо-Американский Директорат. Но однажды Лунная администрация перегнула палку – и </a:t>
            </a:r>
            <a:r>
              <a:rPr lang="ru-RU" sz="1400" b="1" dirty="0" err="1">
                <a:solidFill>
                  <a:srgbClr val="CC3300"/>
                </a:solidFill>
                <a:latin typeface="Century Gothic"/>
                <a:ea typeface="Times New Roman"/>
              </a:rPr>
              <a:t>лунари</a:t>
            </a:r>
            <a:r>
              <a:rPr lang="ru-RU" sz="1400" b="1" dirty="0">
                <a:solidFill>
                  <a:srgbClr val="CC3300"/>
                </a:solidFill>
                <a:latin typeface="Century Gothic"/>
                <a:ea typeface="Times New Roman"/>
              </a:rPr>
              <a:t> взбунтовались. Что могут они противопоставить бывшей родине? Например, суперкомпьютер, обладающий не только непревзойденной вычислительной мощностью, но также душой и чувством юмора…</a:t>
            </a:r>
            <a:endParaRPr lang="ru-RU" sz="1050" dirty="0">
              <a:solidFill>
                <a:srgbClr val="CC3300"/>
              </a:solidFill>
              <a:latin typeface="Times New Roman"/>
              <a:ea typeface="Times New Roman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86966" y="5911742"/>
            <a:ext cx="865448" cy="693737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172189" y="3335029"/>
            <a:ext cx="865448" cy="693737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лево 12">
            <a:hlinkClick r:id="rId7" action="ppaction://hlinksldjump"/>
          </p:cNvPr>
          <p:cNvSpPr/>
          <p:nvPr/>
        </p:nvSpPr>
        <p:spPr>
          <a:xfrm rot="5400000">
            <a:off x="11580958" y="6397403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97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0568" y="337544"/>
            <a:ext cx="3326523" cy="5664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Любимые </a:t>
            </a: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авторы</a:t>
            </a:r>
            <a:endParaRPr lang="ru-RU" sz="20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  <p:pic>
        <p:nvPicPr>
          <p:cNvPr id="8193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3504" y="300621"/>
            <a:ext cx="5529536" cy="369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83829" y="1126393"/>
            <a:ext cx="3904592" cy="120193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Чарльз Диккенс</a:t>
            </a:r>
            <a:endParaRPr lang="ru-RU" sz="18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      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 Лев </a:t>
            </a:r>
            <a:r>
              <a:rPr lang="ru-RU" sz="18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Толстой </a:t>
            </a:r>
            <a:endParaRPr lang="ru-RU" sz="18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            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  Эрнест </a:t>
            </a:r>
            <a:r>
              <a:rPr lang="ru-RU" sz="18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Хемингуэй</a:t>
            </a:r>
            <a:endParaRPr lang="ru-RU" sz="18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61747" y="5785945"/>
            <a:ext cx="5121293" cy="87795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 </a:t>
            </a: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"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Плохо, когда умеешь читать </a:t>
            </a:r>
            <a:endParaRPr lang="ru-RU" sz="1600" b="1" dirty="0" smtClean="0">
              <a:solidFill>
                <a:srgbClr val="CC3300"/>
              </a:solidFill>
              <a:latin typeface="Bookman Old Style"/>
              <a:ea typeface="Times New Roman"/>
              <a:cs typeface="Courier New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и 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не умеешь понимать написанное"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61747" y="4132844"/>
            <a:ext cx="5121293" cy="151766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МАЙК ТАЙСОН</a:t>
            </a:r>
            <a:endParaRPr lang="ru-RU" sz="2000" dirty="0">
              <a:solidFill>
                <a:srgbClr val="213315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американский боксер-профессионал, абсолютный чемпион мира в тяжёлой весовой категории среди профессионалов</a:t>
            </a:r>
            <a:endParaRPr lang="ru-RU" sz="1600" b="1" dirty="0">
              <a:solidFill>
                <a:srgbClr val="213315"/>
              </a:solidFill>
              <a:ea typeface="Calibri"/>
              <a:cs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568" y="2550695"/>
            <a:ext cx="2843737" cy="3921695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4798" y="4882367"/>
            <a:ext cx="1590023" cy="159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057414" y="5755850"/>
            <a:ext cx="865448" cy="693737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лево 10">
            <a:hlinkClick r:id="rId7" action="ppaction://hlinksldjump"/>
          </p:cNvPr>
          <p:cNvSpPr/>
          <p:nvPr/>
        </p:nvSpPr>
        <p:spPr>
          <a:xfrm rot="5400000">
            <a:off x="11478125" y="6345827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>
            <a:hlinkClick r:id="rId8" action="ppaction://hlinksldjump"/>
          </p:cNvPr>
          <p:cNvSpPr/>
          <p:nvPr/>
        </p:nvSpPr>
        <p:spPr>
          <a:xfrm>
            <a:off x="307803" y="6249113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29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588" y="400982"/>
            <a:ext cx="2711668" cy="5664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Любимая книга </a:t>
            </a:r>
            <a:endParaRPr lang="ru-RU" sz="20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  <p:pic>
        <p:nvPicPr>
          <p:cNvPr id="13313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5672" y="300621"/>
            <a:ext cx="5399166" cy="3599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02260" y="583861"/>
            <a:ext cx="2586372" cy="9465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C3300"/>
                </a:solidFill>
                <a:latin typeface="Bookman Old Style" pitchFamily="18" charset="0"/>
                <a:ea typeface="Times New Roman"/>
                <a:cs typeface="Times New Roman"/>
              </a:rPr>
              <a:t>Иван </a:t>
            </a:r>
            <a:r>
              <a:rPr lang="ru-RU" sz="2000" b="1" dirty="0" smtClean="0">
                <a:solidFill>
                  <a:srgbClr val="CC3300"/>
                </a:solidFill>
                <a:latin typeface="Bookman Old Style" pitchFamily="18" charset="0"/>
                <a:ea typeface="Times New Roman"/>
                <a:cs typeface="Times New Roman"/>
              </a:rPr>
              <a:t>Шмелев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CC3300"/>
                </a:solidFill>
                <a:latin typeface="Bookman Old Style" pitchFamily="18" charset="0"/>
                <a:ea typeface="Times New Roman"/>
                <a:cs typeface="Times New Roman"/>
              </a:rPr>
              <a:t>«</a:t>
            </a:r>
            <a:r>
              <a:rPr lang="ru-RU" sz="2000" b="1" dirty="0">
                <a:solidFill>
                  <a:srgbClr val="CC3300"/>
                </a:solidFill>
                <a:latin typeface="Bookman Old Style" pitchFamily="18" charset="0"/>
                <a:ea typeface="Times New Roman"/>
                <a:cs typeface="Times New Roman"/>
              </a:rPr>
              <a:t>Лето Господне»</a:t>
            </a:r>
            <a:endParaRPr lang="ru-RU" sz="2000" b="1" dirty="0">
              <a:solidFill>
                <a:srgbClr val="CC3300"/>
              </a:solidFill>
              <a:latin typeface="Bookman Old Style" pitchFamily="18" charset="0"/>
              <a:ea typeface="Calibri"/>
              <a:cs typeface="Courier New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95672" y="4197364"/>
            <a:ext cx="5291527" cy="17630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 pitchFamily="18" charset="0"/>
                <a:ea typeface="Times New Roman"/>
                <a:cs typeface="Times New Roman"/>
              </a:rPr>
              <a:t>ФЕДОР ЕМЕЛЬЯНЕНКО </a:t>
            </a:r>
            <a:endParaRPr lang="ru-RU" sz="2000" b="1" dirty="0">
              <a:solidFill>
                <a:srgbClr val="213315"/>
              </a:solidFill>
              <a:latin typeface="Bookman Old Style" pitchFamily="18" charset="0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Times New Roman"/>
              </a:rPr>
              <a:t>российский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AdverGothicCTT"/>
              </a:rPr>
              <a:t> 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Times New Roman"/>
              </a:rPr>
              <a:t>спортсмен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AdverGothicCTT"/>
              </a:rPr>
              <a:t>, 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Times New Roman"/>
              </a:rPr>
              <a:t>четырехкратный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AdverGothicCTT"/>
              </a:rPr>
              <a:t> 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Times New Roman"/>
              </a:rPr>
              <a:t>чемпион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AdverGothicCTT"/>
              </a:rPr>
              <a:t> 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Times New Roman"/>
              </a:rPr>
              <a:t>мира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AdverGothicCTT"/>
              </a:rPr>
              <a:t> 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Times New Roman"/>
              </a:rPr>
              <a:t>по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AdverGothicCTT"/>
              </a:rPr>
              <a:t> 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Times New Roman"/>
              </a:rPr>
              <a:t>смешанным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AdverGothicCTT"/>
              </a:rPr>
              <a:t> 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Times New Roman"/>
              </a:rPr>
              <a:t>боевым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AdverGothicCTT"/>
              </a:rPr>
              <a:t> 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Calibri"/>
                <a:cs typeface="Times New Roman"/>
              </a:rPr>
              <a:t>искусствам, четырехкратный чемпион мира и девятикратный чемпион России по боевому самбо, заслуженный мастер спорта по самбо и мастер спорта международного класса по дзюдо.</a:t>
            </a:r>
            <a:endParaRPr lang="ru-RU" sz="600" b="1" dirty="0">
              <a:solidFill>
                <a:srgbClr val="213315"/>
              </a:solidFill>
              <a:latin typeface="Bookman Old Style" pitchFamily="18" charset="0"/>
              <a:ea typeface="Calibri"/>
              <a:cs typeface="Times New Roman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913" y="1530380"/>
            <a:ext cx="2906734" cy="4326765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6786" y="4836851"/>
            <a:ext cx="1547257" cy="1547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449611" y="5613521"/>
            <a:ext cx="865448" cy="693737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лево 8">
            <a:hlinkClick r:id="rId7" action="ppaction://hlinksldjump"/>
          </p:cNvPr>
          <p:cNvSpPr/>
          <p:nvPr/>
        </p:nvSpPr>
        <p:spPr>
          <a:xfrm rot="5400000">
            <a:off x="11478125" y="6345827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>
            <a:hlinkClick r:id="rId8" action="ppaction://hlinksldjump"/>
          </p:cNvPr>
          <p:cNvSpPr/>
          <p:nvPr/>
        </p:nvSpPr>
        <p:spPr>
          <a:xfrm>
            <a:off x="307803" y="6249113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51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04954" y="300621"/>
            <a:ext cx="2947320" cy="69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Любимые </a:t>
            </a: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книги </a:t>
            </a:r>
            <a:endParaRPr lang="ru-RU" sz="20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4953" y="1340065"/>
            <a:ext cx="2479413" cy="210096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Лев Толстой, </a:t>
            </a:r>
            <a:r>
              <a:rPr lang="ru-RU" sz="2000" b="1" u="sng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«Воскресение»</a:t>
            </a:r>
            <a:r>
              <a:rPr lang="ru-RU" sz="20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/>
            </a:r>
            <a:br>
              <a:rPr lang="ru-RU" sz="20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</a:br>
            <a:r>
              <a:rPr lang="ru-RU" sz="2000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Даниель Дефо,</a:t>
            </a:r>
            <a:r>
              <a:rPr lang="ru-RU" sz="20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 </a:t>
            </a:r>
            <a:r>
              <a:rPr lang="ru-RU" sz="2000" b="1" u="sng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«Робинзон Крузо»</a:t>
            </a:r>
            <a:endParaRPr lang="ru-RU" sz="2000" b="1" dirty="0">
              <a:solidFill>
                <a:srgbClr val="CC3300"/>
              </a:solidFill>
              <a:latin typeface="Bookman Old Style"/>
              <a:ea typeface="Calibri"/>
              <a:cs typeface="Courier New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53282" y="4086144"/>
            <a:ext cx="5238552" cy="81071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ЮРИЙ ДУДЬ</a:t>
            </a:r>
            <a:endParaRPr lang="ru-RU" sz="2000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российский журналист и </a:t>
            </a:r>
            <a:r>
              <a:rPr lang="ru-RU" sz="1600" b="1" dirty="0" err="1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видеоблогер</a:t>
            </a:r>
            <a:endParaRPr lang="ru-RU" sz="7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pic>
        <p:nvPicPr>
          <p:cNvPr id="11265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6127" y="358678"/>
            <a:ext cx="5552863" cy="354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8292" y="5077329"/>
            <a:ext cx="1465257" cy="146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0018" y="1629701"/>
            <a:ext cx="3140457" cy="4912885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7791363" y="5879554"/>
            <a:ext cx="865448" cy="693737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лево 9">
            <a:hlinkClick r:id="rId3" action="ppaction://hlinksldjump"/>
          </p:cNvPr>
          <p:cNvSpPr/>
          <p:nvPr/>
        </p:nvSpPr>
        <p:spPr>
          <a:xfrm rot="5400000">
            <a:off x="11478125" y="6345827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>
            <a:hlinkClick r:id="rId7" action="ppaction://hlinksldjump"/>
          </p:cNvPr>
          <p:cNvSpPr/>
          <p:nvPr/>
        </p:nvSpPr>
        <p:spPr>
          <a:xfrm>
            <a:off x="307803" y="6249113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50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375" y="300621"/>
            <a:ext cx="5007141" cy="34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48380" y="264527"/>
            <a:ext cx="2952020" cy="32546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Один из любимых авторов жены Макса – Татьяны – </a:t>
            </a:r>
            <a:r>
              <a:rPr lang="ru-RU" sz="2000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Рэй Брэдбери, любимая книга – </a:t>
            </a:r>
            <a:r>
              <a:rPr lang="ru-RU" sz="2000" b="1" u="sng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«Вино из одуванчиков»</a:t>
            </a:r>
            <a:endParaRPr lang="ru-RU" sz="900" dirty="0">
              <a:solidFill>
                <a:srgbClr val="213315"/>
              </a:solidFill>
              <a:ea typeface="Calibri"/>
              <a:cs typeface="Times New Roman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78025" y="4068123"/>
            <a:ext cx="3251839" cy="9343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МАКС КОРЖ</a:t>
            </a:r>
            <a:endParaRPr lang="ru-RU" sz="20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певец и автор песен</a:t>
            </a:r>
            <a:endParaRPr lang="ru-RU" sz="7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0874" y="300621"/>
            <a:ext cx="3439027" cy="5198662"/>
          </a:xfrm>
          <a:prstGeom prst="rect">
            <a:avLst/>
          </a:prstGeom>
          <a:noFill/>
          <a:ln w="38100">
            <a:solidFill>
              <a:srgbClr val="21331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1295" y="5147850"/>
            <a:ext cx="1561932" cy="156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3790942" y="5928816"/>
            <a:ext cx="865448" cy="693737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лево 2">
            <a:hlinkClick r:id="rId6" action="ppaction://hlinksldjump"/>
          </p:cNvPr>
          <p:cNvSpPr/>
          <p:nvPr/>
        </p:nvSpPr>
        <p:spPr>
          <a:xfrm rot="5400000">
            <a:off x="11478125" y="6345827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>
            <a:hlinkClick r:id="rId7" action="ppaction://hlinksldjump"/>
          </p:cNvPr>
          <p:cNvSpPr/>
          <p:nvPr/>
        </p:nvSpPr>
        <p:spPr>
          <a:xfrm>
            <a:off x="307803" y="6249113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06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324558" y="325236"/>
            <a:ext cx="5341604" cy="7341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Алфавитный указатель персоналий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80534" y="1270232"/>
            <a:ext cx="6029652" cy="3913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работают гиперссылки на слайды с персоналиями</a:t>
            </a:r>
            <a:endParaRPr lang="ru-RU" sz="16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0674" y="1990458"/>
            <a:ext cx="4477872" cy="578268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  <a:hlinkClick r:id="rId3" action="ppaction://hlinksldjump"/>
              </a:rPr>
              <a:t>1. АЛЬБЕРТ </a:t>
            </a:r>
            <a:r>
              <a:rPr lang="ru-RU" sz="24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  <a:hlinkClick r:id="rId3" action="ppaction://hlinksldjump"/>
              </a:rPr>
              <a:t>ЭЙНШТЕЙН </a:t>
            </a:r>
            <a:endParaRPr lang="ru-RU" sz="24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28869" y="2705200"/>
            <a:ext cx="2996864" cy="528937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  <a:hlinkClick r:id="rId4" action="ppaction://hlinksldjump"/>
              </a:rPr>
              <a:t>2. БИЛЛ ГЕЙТС</a:t>
            </a:r>
            <a:endParaRPr lang="ru-RU" sz="2400" b="1" dirty="0">
              <a:solidFill>
                <a:srgbClr val="CC3300"/>
              </a:solidFill>
              <a:latin typeface="Bookman Old Style"/>
              <a:ea typeface="Times New Roman"/>
              <a:cs typeface="Courier New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05086" y="3422259"/>
            <a:ext cx="3916594" cy="652053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lvl="0"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  <a:hlinkClick r:id="rId5" action="ppaction://hlinksldjump"/>
              </a:rPr>
              <a:t>3. ВЛАДИМИР </a:t>
            </a: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  <a:hlinkClick r:id="rId5" action="ppaction://hlinksldjump"/>
              </a:rPr>
              <a:t>ПУТИН</a:t>
            </a:r>
            <a:endParaRPr lang="ru-RU" sz="7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99095" y="4213181"/>
            <a:ext cx="3128575" cy="680626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  <a:hlinkClick r:id="rId6" action="ppaction://hlinksldjump"/>
              </a:rPr>
              <a:t>4. ДЖЕФ БЕЗОС</a:t>
            </a:r>
            <a:endParaRPr lang="ru-RU" sz="2400" b="1" dirty="0" smtClean="0">
              <a:solidFill>
                <a:srgbClr val="CC3300"/>
              </a:solidFill>
              <a:latin typeface="Bookman Old Style"/>
              <a:ea typeface="Calibri"/>
              <a:cs typeface="Courier New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55934" y="5004442"/>
            <a:ext cx="3165746" cy="693518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  <a:hlinkClick r:id="rId7" action="ppaction://hlinksldjump"/>
              </a:rPr>
              <a:t>5. ИЛОН МАСК</a:t>
            </a:r>
            <a:endParaRPr lang="ru-RU" sz="2400" dirty="0">
              <a:solidFill>
                <a:srgbClr val="CC3300"/>
              </a:solidFill>
              <a:latin typeface="Times New Roman"/>
              <a:ea typeface="Times New Roman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27301" y="5823937"/>
            <a:ext cx="3570907" cy="693518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  <a:hlinkClick r:id="rId8" action="ppaction://hlinksldjump"/>
              </a:rPr>
              <a:t>6. МАЙК ТАЙСОН</a:t>
            </a:r>
            <a:endParaRPr lang="ru-RU" sz="2400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63690" y="2344213"/>
            <a:ext cx="3005911" cy="638379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  <a:hlinkClick r:id="rId9" action="ppaction://hlinksldjump"/>
              </a:rPr>
              <a:t>7. МАКС КОРЖ</a:t>
            </a:r>
            <a:endParaRPr lang="ru-RU" sz="2400" b="1" dirty="0">
              <a:solidFill>
                <a:srgbClr val="CC3300"/>
              </a:solidFill>
              <a:latin typeface="Bookman Old Style"/>
              <a:ea typeface="Times New Roman"/>
              <a:cs typeface="Courier New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14354" y="3123445"/>
            <a:ext cx="2920419" cy="681173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  <a:hlinkClick r:id="rId10" action="ppaction://hlinksldjump"/>
              </a:rPr>
              <a:t>8. НИКОЛАЙ II</a:t>
            </a:r>
            <a:endParaRPr lang="ru-RU" sz="2400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66645" y="3893088"/>
            <a:ext cx="4872372" cy="686995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 pitchFamily="18" charset="0"/>
                <a:ea typeface="Times New Roman"/>
                <a:cs typeface="Times New Roman"/>
                <a:hlinkClick r:id="rId11" action="ppaction://hlinksldjump"/>
              </a:rPr>
              <a:t>9. ФЁДОР </a:t>
            </a:r>
            <a:r>
              <a:rPr lang="ru-RU" sz="2400" b="1" dirty="0">
                <a:solidFill>
                  <a:srgbClr val="CC3300"/>
                </a:solidFill>
                <a:latin typeface="Bookman Old Style" pitchFamily="18" charset="0"/>
                <a:ea typeface="Times New Roman"/>
                <a:cs typeface="Times New Roman"/>
                <a:hlinkClick r:id="rId11" action="ppaction://hlinksldjump"/>
              </a:rPr>
              <a:t>ЕМЕЛЬЯНЕНКО </a:t>
            </a:r>
            <a:endParaRPr lang="ru-RU" sz="2400" b="1" dirty="0">
              <a:solidFill>
                <a:srgbClr val="CC3300"/>
              </a:solidFill>
              <a:latin typeface="Bookman Old Style" pitchFamily="18" charset="0"/>
              <a:ea typeface="Calibri"/>
              <a:cs typeface="Times New Roman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74563" y="4743143"/>
            <a:ext cx="4410831" cy="667159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  <a:hlinkClick r:id="rId12" action="ppaction://hlinksldjump"/>
              </a:rPr>
              <a:t>10. ЭРНЕСТ </a:t>
            </a:r>
            <a:r>
              <a:rPr lang="ru-RU" sz="24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  <a:hlinkClick r:id="rId12" action="ppaction://hlinksldjump"/>
              </a:rPr>
              <a:t>ХЕМИНГУЭЙ </a:t>
            </a:r>
            <a:endParaRPr lang="ru-RU" sz="2400" b="1" dirty="0">
              <a:solidFill>
                <a:srgbClr val="CC3300"/>
              </a:solidFill>
              <a:latin typeface="Times New Roman"/>
              <a:ea typeface="Times New Roman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237524" y="5510920"/>
            <a:ext cx="3087687" cy="626034"/>
          </a:xfrm>
          <a:prstGeom prst="roundRect">
            <a:avLst>
              <a:gd name="adj" fmla="val 978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</a:pPr>
            <a:r>
              <a:rPr lang="ru-RU" sz="24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  <a:hlinkClick r:id="rId13" action="ppaction://hlinksldjump"/>
              </a:rPr>
              <a:t>11. ЮРИЙ ДУДЬ</a:t>
            </a:r>
            <a:endParaRPr lang="ru-RU" sz="2400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7558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85545" y="145151"/>
            <a:ext cx="7260982" cy="53507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Алфавитный указатель рекомендованных книг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6726" y="1214641"/>
            <a:ext cx="11752363" cy="5518668"/>
          </a:xfrm>
          <a:prstGeom prst="roundRect">
            <a:avLst>
              <a:gd name="adj" fmla="val 6141"/>
            </a:avLst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marL="457200" lvl="0" indent="-457200">
              <a:buFont typeface="+mj-lt"/>
              <a:buAutoNum type="arabicPeriod"/>
            </a:pP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Азимов А. Основание [Электронный ресурс]. – Режим доступа: </a:t>
            </a:r>
            <a:r>
              <a:rPr lang="en-US" sz="1700" b="1" dirty="0" smtClean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3"/>
              </a:rPr>
              <a:t>https</a:t>
            </a:r>
            <a:r>
              <a:rPr lang="en-US" sz="1700" b="1" dirty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3"/>
              </a:rPr>
              <a:t>://mir-knig.com/view_480826</a:t>
            </a:r>
            <a:r>
              <a:rPr lang="en-US" sz="1700" b="1" dirty="0" smtClean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3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700" b="1" dirty="0" err="1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Баррат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 Д. Последнее изобретение человечества [Электронный ресурс]. – Режим доступа: </a:t>
            </a:r>
            <a:r>
              <a:rPr lang="en-US" sz="1700" b="1" dirty="0" smtClean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4"/>
              </a:rPr>
              <a:t>https</a:t>
            </a:r>
            <a:r>
              <a:rPr lang="en-US" sz="1700" b="1" dirty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4"/>
              </a:rPr>
              <a:t>://mir-knig.com/read_384662-1</a:t>
            </a:r>
            <a:r>
              <a:rPr lang="en-US" sz="1700" b="1" dirty="0" smtClean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4"/>
              </a:rPr>
              <a:t>#</a:t>
            </a:r>
            <a:r>
              <a:rPr lang="ru-RU" sz="1700" b="1" dirty="0">
                <a:solidFill>
                  <a:srgbClr val="FF00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</a:t>
            </a:r>
            <a:r>
              <a:rPr lang="ru-RU" sz="1700" b="1" dirty="0" smtClean="0">
                <a:solidFill>
                  <a:srgbClr val="FF00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700" b="1" dirty="0" err="1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Брэдбери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 Б.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Вино из 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одуванчиков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[Электронный ресурс]. – Режим доступа: </a:t>
            </a:r>
            <a:r>
              <a:rPr lang="en-US" sz="1700" b="1" dirty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5"/>
              </a:rPr>
              <a:t>https://mir-knig.com/read_100660-1</a:t>
            </a:r>
            <a:r>
              <a:rPr lang="en-US" sz="1700" b="1" dirty="0" smtClean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5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Верн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Ж. Пятнадцатилетний капитан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6"/>
              </a:rPr>
              <a:t>https://www.litmir.me/br/?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6"/>
              </a:rPr>
              <a:t>b=29404&amp;p=1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свободный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. – Заглавие с экрана. – (Дата обращения: 07.06.2021).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Достоевский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Ф.М. Преступление и наказание 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7"/>
              </a:rPr>
              <a:t>https://mir-knig.com/read_247072-1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7"/>
              </a:rPr>
              <a:t>#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, свободный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. – Заглавие с экрана. – (Дата обращения: 07.06.2021).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Исигуро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К. Остаток дня 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8"/>
              </a:rPr>
              <a:t>https://mir-knig.com/read_322202-1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8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700" b="1" dirty="0" smtClean="0">
                <a:solidFill>
                  <a:srgbClr val="213315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Салтыков-Щедрин </a:t>
            </a:r>
            <a:r>
              <a:rPr lang="ru-RU" sz="1700" b="1" dirty="0">
                <a:solidFill>
                  <a:srgbClr val="213315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М.Е. Повесть о том, как один мужик двух генералов прокормил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9"/>
              </a:rPr>
              <a:t>https://mir-knig.com/read_418720-1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9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).</a:t>
            </a:r>
            <a:endParaRPr lang="ru-RU" sz="1700" b="1" dirty="0">
              <a:solidFill>
                <a:srgbClr val="213315"/>
              </a:solidFill>
              <a:latin typeface="Bookman Old Style"/>
              <a:ea typeface="Times New Roman"/>
              <a:cs typeface="Courier New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85545" y="761673"/>
            <a:ext cx="7260982" cy="38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213315"/>
                </a:solidFill>
                <a:latin typeface="Bookman Old Style" pitchFamily="18" charset="0"/>
                <a:ea typeface="Calibri"/>
                <a:cs typeface="Courier New"/>
              </a:rPr>
              <a:t>действуют активные гиперссылки на сайт  </a:t>
            </a:r>
            <a:r>
              <a:rPr lang="en-US" sz="1600" b="1" dirty="0" err="1">
                <a:latin typeface="Bookman Old Style" pitchFamily="18" charset="0"/>
                <a:hlinkClick r:id="rId10"/>
              </a:rPr>
              <a:t>mir-knig.com›read</a:t>
            </a:r>
            <a:endParaRPr lang="ru-RU" sz="1600" b="1" dirty="0" smtClean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99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622884" y="145151"/>
            <a:ext cx="6490825" cy="365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Алфавитный указатель рекомендованных книг</a:t>
            </a:r>
            <a:endParaRPr lang="ru-RU" sz="18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6124" y="641268"/>
            <a:ext cx="11902965" cy="6092041"/>
          </a:xfrm>
          <a:prstGeom prst="roundRect">
            <a:avLst>
              <a:gd name="adj" fmla="val 6141"/>
            </a:avLst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8.  Сервантес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М. С. Дон Кихот.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3"/>
              </a:rPr>
              <a:t>https://mir-knig.com/read_246961-1#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свободный. – Заглавие с экрана. – (Дата обращения: 07.06.2021).</a:t>
            </a:r>
          </a:p>
          <a:p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9. </a:t>
            </a:r>
            <a:r>
              <a:rPr lang="ru-RU" sz="1700" b="1" dirty="0" err="1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Толкиен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Д. Властелин колец 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4"/>
              </a:rPr>
              <a:t>https://mir-knig.com/read_352777-1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4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10. Толстой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Л.Н. Анна Каренина [Электронный ресурс]. – Режим доступа: </a:t>
            </a:r>
            <a:r>
              <a:rPr lang="en-US" sz="1700" b="1" dirty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5"/>
              </a:rPr>
              <a:t>https://mir-knig.com/read_96236-1</a:t>
            </a:r>
            <a:r>
              <a:rPr lang="en-US" sz="1700" b="1" dirty="0" smtClean="0">
                <a:solidFill>
                  <a:srgbClr val="FF0000"/>
                </a:solidFill>
                <a:latin typeface="Bookman Old Style"/>
                <a:ea typeface="Times New Roman"/>
                <a:cs typeface="Courier New"/>
                <a:hlinkClick r:id="rId5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 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 </a:t>
            </a:r>
          </a:p>
          <a:p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11. Толстой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Л.Н. Война и мир 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6"/>
              </a:rPr>
              <a:t>https://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6"/>
              </a:rPr>
              <a:t>librebook.me/voina_i_mir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12. Толстой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Л.Н. Воскресение 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7"/>
              </a:rPr>
              <a:t>https://mir-knig.com/read_314141-1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7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pPr lvl="0"/>
            <a:r>
              <a:rPr lang="ru-RU" sz="1700" b="1" dirty="0" smtClean="0">
                <a:solidFill>
                  <a:srgbClr val="213315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13. Тургенев И.С. </a:t>
            </a:r>
            <a:r>
              <a:rPr lang="ru-RU" sz="1700" b="1" dirty="0">
                <a:solidFill>
                  <a:srgbClr val="213315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Отцы и дети 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[Электронный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8"/>
              </a:rPr>
              <a:t>https://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8"/>
              </a:rPr>
              <a:t>mir-knig.com/read_102700-1#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</a:t>
            </a:r>
            <a:r>
              <a:rPr lang="ru-RU" sz="1700" b="1" dirty="0" smtClean="0">
                <a:solidFill>
                  <a:srgbClr val="FF00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pPr lvl="0"/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14. Хайнлайн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Р. Луна – суровая госпожа 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9"/>
              </a:rPr>
              <a:t>https://mir-knig.com/read_295712-1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9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15. Хемингуэй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Э. Старик и море 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10"/>
              </a:rPr>
              <a:t>https://mir-knig.com/read_246456-1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10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07.06.2021).</a:t>
            </a:r>
          </a:p>
          <a:p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16. Шмелев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И. Лето Господне 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11"/>
              </a:rPr>
              <a:t>https://mir-knig.com/read_427583-1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11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</a:t>
            </a:r>
            <a:r>
              <a:rPr lang="ru-RU" sz="1700" b="1" dirty="0" smtClean="0">
                <a:solidFill>
                  <a:srgbClr val="FF00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).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 </a:t>
            </a:r>
            <a:endParaRPr lang="ru-RU" sz="1700" b="1" dirty="0" smtClean="0">
              <a:solidFill>
                <a:srgbClr val="213315"/>
              </a:solidFill>
              <a:latin typeface="Bookman Old Style"/>
              <a:ea typeface="Times New Roman"/>
              <a:cs typeface="Courier New"/>
            </a:endParaRPr>
          </a:p>
          <a:p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17. Экзюпери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А. Маленький принц [Электронный ресурс]. – Режим доступа: </a:t>
            </a:r>
            <a:r>
              <a:rPr lang="en-US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12"/>
              </a:rPr>
              <a:t>https://mir-knig.com/read_13231-1</a:t>
            </a:r>
            <a:r>
              <a:rPr lang="en-US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  <a:hlinkClick r:id="rId12"/>
              </a:rPr>
              <a:t>#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/, </a:t>
            </a:r>
            <a:r>
              <a:rPr lang="ru-RU" sz="17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свободный. – Заглавие с экрана. – (Дата обращения: 07.06.2021</a:t>
            </a:r>
            <a:r>
              <a:rPr lang="ru-RU" sz="17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).</a:t>
            </a:r>
            <a:endParaRPr lang="ru-RU" sz="1700" b="1" dirty="0">
              <a:solidFill>
                <a:srgbClr val="213315"/>
              </a:solidFill>
              <a:latin typeface="Bookman Old Style"/>
              <a:ea typeface="Times New Roman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7087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776654" y="255555"/>
            <a:ext cx="6523464" cy="122755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Заполни пробелы! </a:t>
            </a:r>
            <a:endParaRPr lang="en-US" sz="3600" b="1" dirty="0" smtClean="0">
              <a:solidFill>
                <a:srgbClr val="CC3300"/>
              </a:solidFill>
              <a:latin typeface="Bookman Old Style"/>
              <a:ea typeface="Calibri"/>
              <a:cs typeface="Courier New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И ты изменишься!</a:t>
            </a:r>
            <a:endParaRPr lang="ru-RU" sz="3600" b="1" dirty="0">
              <a:solidFill>
                <a:srgbClr val="CC3300"/>
              </a:solidFill>
              <a:latin typeface="Bookman Old Style"/>
              <a:ea typeface="Calibri"/>
              <a:cs typeface="Courier New"/>
            </a:endParaRPr>
          </a:p>
        </p:txBody>
      </p:sp>
      <p:pic>
        <p:nvPicPr>
          <p:cNvPr id="32769" name="Picture 1" descr="C:\Users\Библиотекарь\Desktop\КУРСЫ док Валиева СГ Лениногорск\моё\21\влияние\оформление\Польза-чтения-книг2-700x488.jpg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46925" y="88286"/>
            <a:ext cx="1117179" cy="231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:\КУРСЫ\IMG_541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1479" y="1665890"/>
            <a:ext cx="6625446" cy="496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КУРСЫ\IMG_650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381" y="1665890"/>
            <a:ext cx="3726814" cy="49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05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360488" y="290455"/>
            <a:ext cx="9333187" cy="2736524"/>
            <a:chOff x="1360488" y="290455"/>
            <a:chExt cx="9333187" cy="273652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360488" y="290455"/>
              <a:ext cx="9333187" cy="2736524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/>
            <a:p>
              <a:pPr algn="ctr">
                <a:defRPr/>
              </a:pPr>
              <a:endParaRPr lang="ru-RU">
                <a:solidFill>
                  <a:srgbClr val="213315"/>
                </a:solidFill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1813033" y="441656"/>
              <a:ext cx="8592207" cy="24776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213315"/>
                  </a:solidFill>
                  <a:latin typeface="Bookman Old Style" pitchFamily="18" charset="0"/>
                </a:rPr>
                <a:t>Что общего </a:t>
              </a:r>
            </a:p>
            <a:p>
              <a:pPr algn="ctr"/>
              <a:r>
                <a:rPr lang="ru-RU" sz="2400" b="1" dirty="0">
                  <a:solidFill>
                    <a:srgbClr val="213315"/>
                  </a:solidFill>
                  <a:latin typeface="Bookman Old Style" pitchFamily="18" charset="0"/>
                </a:rPr>
                <a:t>между Владимиром Путиным и Жюлем Верном?</a:t>
              </a:r>
            </a:p>
            <a:p>
              <a:pPr algn="ctr"/>
              <a:r>
                <a:rPr lang="ru-RU" sz="2400" b="1" dirty="0" smtClean="0">
                  <a:solidFill>
                    <a:srgbClr val="213315"/>
                  </a:solidFill>
                  <a:latin typeface="Bookman Old Style" pitchFamily="18" charset="0"/>
                </a:rPr>
                <a:t>между </a:t>
              </a:r>
              <a:r>
                <a:rPr lang="ru-RU" sz="2400" b="1" dirty="0">
                  <a:solidFill>
                    <a:srgbClr val="213315"/>
                  </a:solidFill>
                  <a:latin typeface="Bookman Old Style" pitchFamily="18" charset="0"/>
                </a:rPr>
                <a:t>Майком </a:t>
              </a:r>
              <a:r>
                <a:rPr lang="ru-RU" sz="2400" b="1" dirty="0" err="1">
                  <a:solidFill>
                    <a:srgbClr val="213315"/>
                  </a:solidFill>
                  <a:latin typeface="Bookman Old Style" pitchFamily="18" charset="0"/>
                </a:rPr>
                <a:t>Тайсоном</a:t>
              </a:r>
              <a:r>
                <a:rPr lang="ru-RU" sz="2400" b="1" dirty="0">
                  <a:solidFill>
                    <a:srgbClr val="213315"/>
                  </a:solidFill>
                  <a:latin typeface="Bookman Old Style" pitchFamily="18" charset="0"/>
                </a:rPr>
                <a:t> и Львом Толстым? </a:t>
              </a:r>
            </a:p>
            <a:p>
              <a:pPr algn="ctr"/>
              <a:r>
                <a:rPr lang="ru-RU" sz="2400" b="1" dirty="0" smtClean="0">
                  <a:solidFill>
                    <a:srgbClr val="213315"/>
                  </a:solidFill>
                  <a:latin typeface="Bookman Old Style" pitchFamily="18" charset="0"/>
                </a:rPr>
                <a:t>между </a:t>
              </a:r>
              <a:r>
                <a:rPr lang="ru-RU" sz="2400" b="1" dirty="0">
                  <a:solidFill>
                    <a:srgbClr val="213315"/>
                  </a:solidFill>
                  <a:latin typeface="Bookman Old Style" pitchFamily="18" charset="0"/>
                </a:rPr>
                <a:t>Билом Гейтсом и Фёдором Достоевским? </a:t>
              </a:r>
            </a:p>
            <a:p>
              <a:pPr algn="ctr"/>
              <a:r>
                <a:rPr lang="ru-RU" sz="2400" b="1" dirty="0" smtClean="0">
                  <a:solidFill>
                    <a:srgbClr val="213315"/>
                  </a:solidFill>
                  <a:latin typeface="Bookman Old Style" pitchFamily="18" charset="0"/>
                </a:rPr>
                <a:t>между </a:t>
              </a:r>
              <a:r>
                <a:rPr lang="ru-RU" sz="2400" b="1" dirty="0" err="1">
                  <a:solidFill>
                    <a:srgbClr val="213315"/>
                  </a:solidFill>
                  <a:latin typeface="Bookman Old Style" pitchFamily="18" charset="0"/>
                </a:rPr>
                <a:t>Илоном</a:t>
              </a:r>
              <a:r>
                <a:rPr lang="ru-RU" sz="2400" b="1" dirty="0">
                  <a:solidFill>
                    <a:srgbClr val="213315"/>
                  </a:solidFill>
                  <a:latin typeface="Bookman Old Style" pitchFamily="18" charset="0"/>
                </a:rPr>
                <a:t> </a:t>
              </a:r>
              <a:r>
                <a:rPr lang="ru-RU" sz="2400" b="1" dirty="0" err="1">
                  <a:solidFill>
                    <a:srgbClr val="213315"/>
                  </a:solidFill>
                  <a:latin typeface="Bookman Old Style" pitchFamily="18" charset="0"/>
                </a:rPr>
                <a:t>Маском</a:t>
              </a:r>
              <a:r>
                <a:rPr lang="ru-RU" sz="2400" b="1" dirty="0">
                  <a:solidFill>
                    <a:srgbClr val="213315"/>
                  </a:solidFill>
                  <a:latin typeface="Bookman Old Style" pitchFamily="18" charset="0"/>
                </a:rPr>
                <a:t> и </a:t>
              </a:r>
              <a:r>
                <a:rPr lang="ru-RU" sz="2400" b="1" dirty="0" smtClean="0">
                  <a:solidFill>
                    <a:srgbClr val="213315"/>
                  </a:solidFill>
                  <a:latin typeface="Bookman Old Style" pitchFamily="18" charset="0"/>
                </a:rPr>
                <a:t>Джоном </a:t>
              </a:r>
              <a:r>
                <a:rPr lang="ru-RU" sz="2400" b="1" dirty="0" err="1" smtClean="0">
                  <a:solidFill>
                    <a:srgbClr val="213315"/>
                  </a:solidFill>
                  <a:latin typeface="Bookman Old Style" pitchFamily="18" charset="0"/>
                </a:rPr>
                <a:t>Толкиеном</a:t>
              </a:r>
              <a:r>
                <a:rPr lang="ru-RU" sz="2400" b="1" dirty="0" smtClean="0">
                  <a:solidFill>
                    <a:srgbClr val="213315"/>
                  </a:solidFill>
                  <a:latin typeface="Bookman Old Style" pitchFamily="18" charset="0"/>
                </a:rPr>
                <a:t>? </a:t>
              </a:r>
              <a:endParaRPr lang="ru-RU" sz="2400" b="1" dirty="0">
                <a:solidFill>
                  <a:srgbClr val="213315"/>
                </a:solidFill>
                <a:latin typeface="Bookman Old Style" pitchFamily="18" charset="0"/>
              </a:endParaRPr>
            </a:p>
            <a:p>
              <a:pPr algn="ctr"/>
              <a:endParaRPr lang="ru-RU" sz="1100" b="1" dirty="0">
                <a:solidFill>
                  <a:srgbClr val="213315"/>
                </a:solidFill>
                <a:latin typeface="Bookman Old Style" pitchFamily="18" charset="0"/>
              </a:endParaRPr>
            </a:p>
            <a:p>
              <a:pPr algn="ctr"/>
              <a:r>
                <a:rPr lang="ru-RU" sz="2400" b="1" dirty="0">
                  <a:solidFill>
                    <a:srgbClr val="213315"/>
                  </a:solidFill>
                  <a:latin typeface="Bookman Old Style" pitchFamily="18" charset="0"/>
                </a:rPr>
                <a:t>Всё верно: это известные и успешные люди!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544427" y="5142967"/>
            <a:ext cx="110085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213315"/>
                </a:solidFill>
                <a:latin typeface="Bookman Old Style" pitchFamily="18" charset="0"/>
              </a:rPr>
              <a:t>У тебя есть все шансы стать известным и успешным, </a:t>
            </a:r>
            <a:endParaRPr lang="ru-RU" sz="2000" b="1" dirty="0" smtClean="0">
              <a:solidFill>
                <a:srgbClr val="213315"/>
              </a:solidFill>
              <a:latin typeface="Bookman Old Style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213315"/>
                </a:solidFill>
                <a:latin typeface="Bookman Old Style" pitchFamily="18" charset="0"/>
              </a:rPr>
              <a:t>надо </a:t>
            </a:r>
            <a:r>
              <a:rPr lang="ru-RU" sz="2000" b="1" dirty="0">
                <a:solidFill>
                  <a:srgbClr val="213315"/>
                </a:solidFill>
                <a:latin typeface="Bookman Old Style" pitchFamily="18" charset="0"/>
              </a:rPr>
              <a:t>всего лишь читать произведения классиков по школьной </a:t>
            </a:r>
            <a:r>
              <a:rPr lang="ru-RU" sz="2000" b="1" dirty="0" smtClean="0">
                <a:solidFill>
                  <a:srgbClr val="213315"/>
                </a:solidFill>
                <a:latin typeface="Bookman Old Style" pitchFamily="18" charset="0"/>
              </a:rPr>
              <a:t>программе</a:t>
            </a:r>
          </a:p>
          <a:p>
            <a:pPr algn="ctr"/>
            <a:r>
              <a:rPr lang="ru-RU" sz="2000" b="1" dirty="0" smtClean="0">
                <a:solidFill>
                  <a:srgbClr val="213315"/>
                </a:solidFill>
                <a:latin typeface="Bookman Old Style" pitchFamily="18" charset="0"/>
              </a:rPr>
              <a:t> </a:t>
            </a:r>
            <a:r>
              <a:rPr lang="ru-RU" sz="2000" b="1" dirty="0">
                <a:solidFill>
                  <a:srgbClr val="213315"/>
                </a:solidFill>
                <a:latin typeface="Bookman Old Style" pitchFamily="18" charset="0"/>
              </a:rPr>
              <a:t>(и не только</a:t>
            </a:r>
            <a:r>
              <a:rPr lang="ru-RU" sz="2000" b="1" dirty="0" smtClean="0">
                <a:solidFill>
                  <a:srgbClr val="213315"/>
                </a:solidFill>
                <a:latin typeface="Bookman Old Style" pitchFamily="18" charset="0"/>
              </a:rPr>
              <a:t>)!</a:t>
            </a:r>
            <a:endParaRPr lang="ru-RU" sz="2000" b="1" dirty="0">
              <a:solidFill>
                <a:srgbClr val="213315"/>
              </a:solidFill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3635" y="5069124"/>
            <a:ext cx="10893972" cy="1071419"/>
          </a:xfrm>
          <a:prstGeom prst="roundRect">
            <a:avLst/>
          </a:prstGeom>
          <a:noFill/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400">
              <a:solidFill>
                <a:srgbClr val="213315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59050" y="3538813"/>
            <a:ext cx="10893972" cy="1136588"/>
            <a:chOff x="659050" y="3538813"/>
            <a:chExt cx="10893972" cy="113658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59050" y="3592832"/>
              <a:ext cx="1089397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CC3300"/>
                  </a:solidFill>
                  <a:latin typeface="Bookman Old Style" pitchFamily="18" charset="0"/>
                </a:rPr>
                <a:t>Между </a:t>
              </a:r>
              <a:r>
                <a:rPr lang="ru-RU" sz="2000" b="1" dirty="0">
                  <a:solidFill>
                    <a:srgbClr val="CC3300"/>
                  </a:solidFill>
                  <a:latin typeface="Bookman Old Style" pitchFamily="18" charset="0"/>
                </a:rPr>
                <a:t>ними крепкая взаимосвязь: </a:t>
              </a:r>
              <a:endParaRPr lang="ru-RU" sz="2000" b="1" dirty="0" smtClean="0">
                <a:solidFill>
                  <a:srgbClr val="CC3300"/>
                </a:solidFill>
                <a:latin typeface="Bookman Old Style" pitchFamily="18" charset="0"/>
              </a:endParaRPr>
            </a:p>
            <a:p>
              <a:pPr algn="ctr"/>
              <a:r>
                <a:rPr lang="ru-RU" sz="2000" b="1" dirty="0" smtClean="0">
                  <a:solidFill>
                    <a:srgbClr val="CC3300"/>
                  </a:solidFill>
                  <a:latin typeface="Bookman Old Style" pitchFamily="18" charset="0"/>
                </a:rPr>
                <a:t>одни </a:t>
              </a:r>
              <a:r>
                <a:rPr lang="ru-RU" sz="2000" b="1" dirty="0">
                  <a:solidFill>
                    <a:srgbClr val="CC3300"/>
                  </a:solidFill>
                  <a:latin typeface="Bookman Old Style" pitchFamily="18" charset="0"/>
                </a:rPr>
                <a:t>писали великие книги и стали известными</a:t>
              </a:r>
              <a:r>
                <a:rPr lang="ru-RU" sz="2000" b="1" dirty="0" smtClean="0">
                  <a:solidFill>
                    <a:srgbClr val="CC3300"/>
                  </a:solidFill>
                  <a:latin typeface="Bookman Old Style" pitchFamily="18" charset="0"/>
                </a:rPr>
                <a:t>,</a:t>
              </a:r>
            </a:p>
            <a:p>
              <a:pPr algn="ctr"/>
              <a:r>
                <a:rPr lang="ru-RU" sz="2000" b="1" dirty="0" smtClean="0">
                  <a:solidFill>
                    <a:srgbClr val="CC3300"/>
                  </a:solidFill>
                  <a:latin typeface="Bookman Old Style" pitchFamily="18" charset="0"/>
                </a:rPr>
                <a:t>другие </a:t>
              </a:r>
              <a:r>
                <a:rPr lang="ru-RU" sz="2000" b="1" dirty="0">
                  <a:solidFill>
                    <a:srgbClr val="CC3300"/>
                  </a:solidFill>
                  <a:latin typeface="Bookman Old Style" pitchFamily="18" charset="0"/>
                </a:rPr>
                <a:t>читали эти книги и стали успешными!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173570" y="3538813"/>
              <a:ext cx="7719936" cy="1136588"/>
            </a:xfrm>
            <a:prstGeom prst="roundRect">
              <a:avLst/>
            </a:prstGeom>
            <a:noFill/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/>
            <a:p>
              <a:pPr algn="ctr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5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41417" y="3947309"/>
            <a:ext cx="4124823" cy="1633359"/>
          </a:xfrm>
          <a:prstGeom prst="roundRect">
            <a:avLst/>
          </a:prstGeom>
          <a:noFill/>
          <a:ln w="57150" cmpd="thinThick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defRPr/>
            </a:pPr>
            <a:endParaRPr lang="ru-RU" sz="1400">
              <a:ln w="76200" cmpd="tri">
                <a:solidFill>
                  <a:sysClr val="windowText" lastClr="000000"/>
                </a:solidFill>
              </a:ln>
              <a:solidFill>
                <a:srgbClr val="21331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9628" y="4103343"/>
            <a:ext cx="3688399" cy="147732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r"/>
            <a:r>
              <a:rPr lang="ru-RU" sz="1800" b="1" dirty="0">
                <a:solidFill>
                  <a:srgbClr val="213315"/>
                </a:solidFill>
                <a:latin typeface="Bookman Old Style" pitchFamily="18" charset="0"/>
              </a:rPr>
              <a:t>Составитель </a:t>
            </a:r>
            <a:endParaRPr lang="ru-RU" sz="1800" b="1" dirty="0" smtClean="0">
              <a:solidFill>
                <a:srgbClr val="213315"/>
              </a:solidFill>
              <a:latin typeface="Bookman Old Style" pitchFamily="18" charset="0"/>
            </a:endParaRPr>
          </a:p>
          <a:p>
            <a:pPr algn="r"/>
            <a:r>
              <a:rPr lang="ru-RU" sz="1800" b="1" dirty="0" smtClean="0">
                <a:solidFill>
                  <a:srgbClr val="213315"/>
                </a:solidFill>
                <a:latin typeface="Bookman Old Style" pitchFamily="18" charset="0"/>
              </a:rPr>
              <a:t>С.Г</a:t>
            </a:r>
            <a:r>
              <a:rPr lang="ru-RU" sz="1800" b="1" dirty="0">
                <a:solidFill>
                  <a:srgbClr val="213315"/>
                </a:solidFill>
                <a:latin typeface="Bookman Old Style" pitchFamily="18" charset="0"/>
              </a:rPr>
              <a:t>. </a:t>
            </a:r>
            <a:r>
              <a:rPr lang="ru-RU" sz="1800" b="1" dirty="0" smtClean="0">
                <a:solidFill>
                  <a:srgbClr val="213315"/>
                </a:solidFill>
                <a:latin typeface="Bookman Old Style" pitchFamily="18" charset="0"/>
              </a:rPr>
              <a:t>Валиева,</a:t>
            </a:r>
          </a:p>
          <a:p>
            <a:pPr algn="r"/>
            <a:r>
              <a:rPr lang="ru-RU" sz="1800" b="1" dirty="0" smtClean="0">
                <a:solidFill>
                  <a:srgbClr val="213315"/>
                </a:solidFill>
                <a:latin typeface="Bookman Old Style" pitchFamily="18" charset="0"/>
              </a:rPr>
              <a:t>педагог-библиотекарь </a:t>
            </a:r>
          </a:p>
          <a:p>
            <a:pPr algn="r"/>
            <a:r>
              <a:rPr lang="ru-RU" sz="1800" b="1" dirty="0" smtClean="0">
                <a:solidFill>
                  <a:srgbClr val="213315"/>
                </a:solidFill>
                <a:latin typeface="Bookman Old Style" pitchFamily="18" charset="0"/>
              </a:rPr>
              <a:t>МБОУ «СОШ№2» МО ЛМР РТ </a:t>
            </a:r>
            <a:endParaRPr lang="ru-RU" sz="1800" b="1" dirty="0">
              <a:solidFill>
                <a:srgbClr val="213315"/>
              </a:solidFill>
              <a:latin typeface="Bookman Old Style" pitchFamily="18" charset="0"/>
            </a:endParaRPr>
          </a:p>
          <a:p>
            <a:pPr algn="r"/>
            <a:endParaRPr lang="ru-RU" sz="1800" b="1" dirty="0">
              <a:solidFill>
                <a:srgbClr val="213315"/>
              </a:solidFill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0004" y="362607"/>
            <a:ext cx="11581429" cy="32792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Я очень люблю читать – выросла на книгах.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Хотелось внести свою лепту в список интересных книг: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Вл. Крапивин. Все произведения.          Дж. Лондон. Все произведения.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Дж. Даррелл. Все произведения.            Дж. </a:t>
            </a:r>
            <a:r>
              <a:rPr lang="ru-RU" sz="1800" b="1" dirty="0" err="1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Адамсон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. </a:t>
            </a:r>
            <a:r>
              <a:rPr lang="ru-RU" sz="1800" b="1" dirty="0" err="1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Пиппа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 бросает вызов.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Дж. </a:t>
            </a:r>
            <a:r>
              <a:rPr lang="ru-RU" sz="1800" b="1" dirty="0" err="1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Хэрриот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. Все произведения.           Ж. Кусто. Все произведения.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М. </a:t>
            </a:r>
            <a:r>
              <a:rPr lang="ru-RU" sz="1800" b="1" dirty="0" err="1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Семёнова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. Все произведения.            Т. Хейердал. Путешествие на Кон-Тики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А. Экзюпери. Все произведения.            Э. Сетон-Томпсон. Рассказы о животных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Р. </a:t>
            </a:r>
            <a:r>
              <a:rPr lang="ru-RU" sz="1800" b="1" dirty="0" err="1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Брэдбери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. Все произведения.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76663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144110" y="170605"/>
            <a:ext cx="7991449" cy="2007131"/>
            <a:chOff x="2033338" y="472558"/>
            <a:chExt cx="8361948" cy="2354447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033338" y="472558"/>
              <a:ext cx="8361948" cy="2354447"/>
            </a:xfrm>
            <a:prstGeom prst="roundRect">
              <a:avLst/>
            </a:prstGeom>
            <a:noFill/>
            <a:ln w="38100">
              <a:solidFill>
                <a:srgbClr val="2133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/>
            <a:p>
              <a:pPr algn="ctr">
                <a:defRPr/>
              </a:pPr>
              <a:endParaRPr lang="ru-RU" sz="2000" dirty="0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762094" y="563639"/>
              <a:ext cx="7185866" cy="19098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solidFill>
                    <a:srgbClr val="CC3300"/>
                  </a:solidFill>
                  <a:latin typeface="Bookman Old Style" pitchFamily="18" charset="0"/>
                </a:rPr>
                <a:t>Известные люди читают самые разные книги. </a:t>
              </a:r>
              <a:endParaRPr lang="ru-RU" b="1" dirty="0" smtClean="0">
                <a:solidFill>
                  <a:srgbClr val="CC3300"/>
                </a:solidFill>
                <a:latin typeface="Bookman Old Style" pitchFamily="18" charset="0"/>
              </a:endParaRPr>
            </a:p>
            <a:p>
              <a:pPr algn="ctr"/>
              <a:r>
                <a:rPr lang="ru-RU" b="1" dirty="0" smtClean="0">
                  <a:solidFill>
                    <a:srgbClr val="CC3300"/>
                  </a:solidFill>
                  <a:latin typeface="Bookman Old Style" pitchFamily="18" charset="0"/>
                </a:rPr>
                <a:t>Именно </a:t>
              </a:r>
              <a:r>
                <a:rPr lang="ru-RU" b="1" dirty="0">
                  <a:solidFill>
                    <a:srgbClr val="CC3300"/>
                  </a:solidFill>
                  <a:latin typeface="Bookman Old Style" pitchFamily="18" charset="0"/>
                </a:rPr>
                <a:t>тяга к чтению </a:t>
              </a:r>
              <a:endParaRPr lang="ru-RU" b="1" dirty="0" smtClean="0">
                <a:solidFill>
                  <a:srgbClr val="CC3300"/>
                </a:solidFill>
                <a:latin typeface="Bookman Old Style" pitchFamily="18" charset="0"/>
              </a:endParaRPr>
            </a:p>
            <a:p>
              <a:pPr algn="ctr"/>
              <a:r>
                <a:rPr lang="ru-RU" b="1" dirty="0" smtClean="0">
                  <a:solidFill>
                    <a:srgbClr val="CC3300"/>
                  </a:solidFill>
                  <a:latin typeface="Bookman Old Style" pitchFamily="18" charset="0"/>
                </a:rPr>
                <a:t>стала </a:t>
              </a:r>
              <a:r>
                <a:rPr lang="ru-RU" b="1" dirty="0">
                  <a:solidFill>
                    <a:srgbClr val="CC3300"/>
                  </a:solidFill>
                  <a:latin typeface="Bookman Old Style" pitchFamily="18" charset="0"/>
                </a:rPr>
                <a:t>главным фактором их успешности. </a:t>
              </a:r>
              <a:endParaRPr lang="ru-RU" b="1" dirty="0" smtClean="0">
                <a:solidFill>
                  <a:srgbClr val="CC3300"/>
                </a:solidFill>
                <a:latin typeface="Bookman Old Style" pitchFamily="18" charset="0"/>
              </a:endParaRPr>
            </a:p>
            <a:p>
              <a:pPr algn="ctr"/>
              <a:r>
                <a:rPr lang="ru-RU" b="1" dirty="0" smtClean="0">
                  <a:solidFill>
                    <a:srgbClr val="CC3300"/>
                  </a:solidFill>
                  <a:latin typeface="Bookman Old Style" pitchFamily="18" charset="0"/>
                </a:rPr>
                <a:t>Может </a:t>
              </a:r>
              <a:r>
                <a:rPr lang="ru-RU" b="1" dirty="0">
                  <a:solidFill>
                    <a:srgbClr val="CC3300"/>
                  </a:solidFill>
                  <a:latin typeface="Bookman Old Style" pitchFamily="18" charset="0"/>
                </a:rPr>
                <a:t>быть, </a:t>
              </a:r>
              <a:endParaRPr lang="ru-RU" b="1" dirty="0" smtClean="0">
                <a:solidFill>
                  <a:srgbClr val="CC3300"/>
                </a:solidFill>
                <a:latin typeface="Bookman Old Style" pitchFamily="18" charset="0"/>
              </a:endParaRPr>
            </a:p>
            <a:p>
              <a:pPr algn="ctr"/>
              <a:r>
                <a:rPr lang="ru-RU" b="1" dirty="0" smtClean="0">
                  <a:solidFill>
                    <a:srgbClr val="CC3300"/>
                  </a:solidFill>
                  <a:latin typeface="Bookman Old Style" pitchFamily="18" charset="0"/>
                </a:rPr>
                <a:t>тебе захочется прочесть </a:t>
              </a:r>
            </a:p>
            <a:p>
              <a:pPr algn="ctr"/>
              <a:r>
                <a:rPr lang="ru-RU" b="1" dirty="0" smtClean="0">
                  <a:solidFill>
                    <a:srgbClr val="CC3300"/>
                  </a:solidFill>
                  <a:latin typeface="Bookman Old Style" pitchFamily="18" charset="0"/>
                </a:rPr>
                <a:t>любимые книги знаменитостей</a:t>
              </a:r>
            </a:p>
          </p:txBody>
        </p:sp>
      </p:grpSp>
      <p:pic>
        <p:nvPicPr>
          <p:cNvPr id="4" name="Picture 2" descr="C:\Users\Библиотекарь\Desktop\КУРСЫ док Валиева СГ Лениногорск\моё\21\влияние\гейтс\DduswfXUQAA5y4u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81757" y="2756633"/>
            <a:ext cx="1874464" cy="182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N:\!!!\влияние\безос\БЕЗОС ДЖЕФ.jpg">
            <a:hlinkClick r:id="rId5" action="ppaction://hlinksldjump"/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077" y="1804737"/>
            <a:ext cx="2012596" cy="1530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N:\!!!\влияние\николай2\НИКОЛАЙ 2.jpg">
            <a:hlinkClick r:id="rId7" action="ppaction://hlinksldjump"/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45853" y="460002"/>
            <a:ext cx="1881189" cy="201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N:\!!!\влияние\путин\4036788.jpg">
            <a:hlinkClick r:id="rId9" action="ppaction://hlinksldjump"/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6589" y="2756109"/>
            <a:ext cx="2655964" cy="179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351" y="3524806"/>
            <a:ext cx="2284394" cy="1445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2524" y="4891352"/>
            <a:ext cx="2648120" cy="178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I:\!!!\влияние\оформление\маск.JPG">
            <a:hlinkClick r:id="rId15" action="ppaction://hlinksldjump"/>
          </p:cNvPr>
          <p:cNvPicPr/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85182" y="4913381"/>
            <a:ext cx="2836241" cy="16317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6284" y="5002568"/>
            <a:ext cx="2621702" cy="1674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">
            <a:hlinkClick r:id="rId1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65342" y="2743684"/>
            <a:ext cx="2225842" cy="181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">
            <a:hlinkClick r:id="rId2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9547" y="5081271"/>
            <a:ext cx="1982198" cy="1517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">
            <a:hlinkClick r:id="rId2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35560" y="2756109"/>
            <a:ext cx="1691482" cy="1790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697098" y="2274328"/>
            <a:ext cx="6821388" cy="3913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С фото работают гиперссылки на слайды с персоналиями</a:t>
            </a:r>
            <a:endParaRPr lang="ru-RU" sz="16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99012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20717" y="146311"/>
            <a:ext cx="5047275" cy="5664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lvl="0" algn="ctr">
              <a:lnSpc>
                <a:spcPct val="115000"/>
              </a:lnSpc>
            </a:pPr>
            <a:r>
              <a:rPr lang="ru-RU" sz="1400" b="1" dirty="0">
                <a:solidFill>
                  <a:srgbClr val="CC3300"/>
                </a:solidFill>
                <a:latin typeface="Bookman Old Style" panose="02050604050505020204" pitchFamily="18" charset="0"/>
                <a:ea typeface="Times New Roman"/>
                <a:cs typeface="Courier New"/>
              </a:rPr>
              <a:t>Чтение было неотъемлемой </a:t>
            </a:r>
            <a:endParaRPr lang="ru-RU" sz="1400" b="1" dirty="0" smtClean="0">
              <a:solidFill>
                <a:srgbClr val="CC3300"/>
              </a:solidFill>
              <a:latin typeface="Bookman Old Style" panose="02050604050505020204" pitchFamily="18" charset="0"/>
              <a:ea typeface="Times New Roman"/>
              <a:cs typeface="Courier New"/>
            </a:endParaRPr>
          </a:p>
          <a:p>
            <a:pPr lvl="0" algn="ctr">
              <a:lnSpc>
                <a:spcPct val="115000"/>
              </a:lnSpc>
            </a:pPr>
            <a:r>
              <a:rPr lang="ru-RU" sz="1400" b="1" dirty="0" smtClean="0">
                <a:solidFill>
                  <a:srgbClr val="CC3300"/>
                </a:solidFill>
                <a:latin typeface="Bookman Old Style" panose="02050604050505020204" pitchFamily="18" charset="0"/>
                <a:ea typeface="Times New Roman"/>
                <a:cs typeface="Courier New"/>
              </a:rPr>
              <a:t>и </a:t>
            </a:r>
            <a:r>
              <a:rPr lang="ru-RU" sz="1400" b="1" dirty="0">
                <a:solidFill>
                  <a:srgbClr val="CC3300"/>
                </a:solidFill>
                <a:latin typeface="Bookman Old Style" panose="02050604050505020204" pitchFamily="18" charset="0"/>
                <a:ea typeface="Times New Roman"/>
                <a:cs typeface="Courier New"/>
              </a:rPr>
              <a:t>очень важной частью жизни царской семьи</a:t>
            </a:r>
            <a:endParaRPr lang="ru-RU" sz="700" b="1" dirty="0">
              <a:solidFill>
                <a:srgbClr val="CC3300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6813" y="860929"/>
            <a:ext cx="2557691" cy="5664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Записи в дневнике: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198534" y="5771828"/>
            <a:ext cx="3411942" cy="80275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НИКОЛАЙ II</a:t>
            </a:r>
            <a:endParaRPr lang="ru-RU" sz="2400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Император Всероссийский</a:t>
            </a:r>
            <a:endParaRPr lang="ru-RU" sz="8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19093" y="863508"/>
            <a:ext cx="4498510" cy="80603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b="1" dirty="0" smtClean="0">
              <a:solidFill>
                <a:srgbClr val="CC3300"/>
              </a:solidFill>
              <a:latin typeface="Bookman Old Style" panose="02050604050505020204" pitchFamily="18" charset="0"/>
              <a:ea typeface="Times New Roman"/>
              <a:cs typeface="Courier New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CC3300"/>
                </a:solidFill>
                <a:latin typeface="Bookman Old Style" panose="02050604050505020204" pitchFamily="18" charset="0"/>
                <a:ea typeface="Times New Roman"/>
                <a:cs typeface="Courier New"/>
              </a:rPr>
              <a:t>«</a:t>
            </a:r>
            <a:r>
              <a:rPr lang="ru-RU" sz="1400" b="1" dirty="0">
                <a:solidFill>
                  <a:srgbClr val="CC3300"/>
                </a:solidFill>
                <a:latin typeface="Bookman Old Style" panose="02050604050505020204" pitchFamily="18" charset="0"/>
                <a:ea typeface="Times New Roman"/>
                <a:cs typeface="Courier New"/>
              </a:rPr>
              <a:t>Читал после чая», «Читал весь вечер</a:t>
            </a:r>
            <a:r>
              <a:rPr lang="ru-RU" sz="1400" b="1" dirty="0" smtClean="0">
                <a:solidFill>
                  <a:srgbClr val="CC3300"/>
                </a:solidFill>
                <a:latin typeface="Bookman Old Style" panose="02050604050505020204" pitchFamily="18" charset="0"/>
                <a:ea typeface="Times New Roman"/>
                <a:cs typeface="Courier New"/>
              </a:rPr>
              <a:t>»,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CC3300"/>
                </a:solidFill>
                <a:latin typeface="Bookman Old Style" panose="02050604050505020204" pitchFamily="18" charset="0"/>
                <a:ea typeface="Times New Roman"/>
                <a:cs typeface="Courier New"/>
              </a:rPr>
              <a:t>«</a:t>
            </a:r>
            <a:r>
              <a:rPr lang="ru-RU" sz="1400" b="1" dirty="0">
                <a:solidFill>
                  <a:srgbClr val="CC3300"/>
                </a:solidFill>
                <a:latin typeface="Bookman Old Style" panose="02050604050505020204" pitchFamily="18" charset="0"/>
                <a:ea typeface="Times New Roman"/>
                <a:cs typeface="Courier New"/>
              </a:rPr>
              <a:t>Читал много», «Успел почитать для себя»</a:t>
            </a:r>
            <a:r>
              <a:rPr lang="ru-RU" sz="1400" dirty="0">
                <a:solidFill>
                  <a:srgbClr val="CC3300"/>
                </a:solidFill>
                <a:latin typeface="Bookman Old Style" panose="02050604050505020204" pitchFamily="18" charset="0"/>
                <a:ea typeface="Times New Roman"/>
                <a:cs typeface="Courier New"/>
              </a:rPr>
              <a:t> </a:t>
            </a:r>
            <a:r>
              <a:rPr lang="ru-RU" sz="1400" dirty="0">
                <a:solidFill>
                  <a:srgbClr val="CC3300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 </a:t>
            </a:r>
            <a:endParaRPr lang="ru-RU" sz="1400" dirty="0">
              <a:solidFill>
                <a:srgbClr val="CC3300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CC3300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 </a:t>
            </a:r>
            <a:endParaRPr lang="ru-RU" sz="1400" dirty="0">
              <a:solidFill>
                <a:srgbClr val="CC3300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  <p:pic>
        <p:nvPicPr>
          <p:cNvPr id="10" name="Рисунок 9" descr="N:\!!!\влияние\николай2\НИКОЛАЙ 2.jpg">
            <a:hlinkClick r:id="rId3" action="ppaction://hlinksldjump"/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00166" y="240632"/>
            <a:ext cx="4212709" cy="5389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0047" y="2867625"/>
            <a:ext cx="2467555" cy="3804041"/>
          </a:xfrm>
          <a:prstGeom prst="rect">
            <a:avLst/>
          </a:prstGeom>
          <a:noFill/>
          <a:ln w="38100">
            <a:solidFill>
              <a:srgbClr val="21331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5" descr="http://qrcoder.ru/code/?https%3A%2F%2Fmir-knig.com%2Fread_102700-1%23&amp;4&amp;0"/>
          <p:cNvSpPr>
            <a:spLocks noChangeAspect="1" noChangeArrowheads="1"/>
          </p:cNvSpPr>
          <p:nvPr/>
        </p:nvSpPr>
        <p:spPr bwMode="auto">
          <a:xfrm>
            <a:off x="155575" y="-808038"/>
            <a:ext cx="1692275" cy="169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4719" y="4702384"/>
            <a:ext cx="1114380" cy="11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8" descr="http://qrcoder.ru/code/?https%3A%2F%2Fwww.gumer.info%2Fbibliotek_Buks%2FFiction%2FSalt%2FMug2Gen.php&amp;4&amp;0"/>
          <p:cNvSpPr>
            <a:spLocks noChangeAspect="1" noChangeArrowheads="1"/>
          </p:cNvSpPr>
          <p:nvPr/>
        </p:nvSpPr>
        <p:spPr bwMode="auto">
          <a:xfrm>
            <a:off x="155575" y="-898525"/>
            <a:ext cx="1874838" cy="187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476" y="2610853"/>
            <a:ext cx="2221694" cy="3480655"/>
          </a:xfrm>
          <a:prstGeom prst="rect">
            <a:avLst/>
          </a:prstGeom>
          <a:noFill/>
          <a:ln w="38100">
            <a:solidFill>
              <a:srgbClr val="21331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5654" y="4702384"/>
            <a:ext cx="1132095" cy="113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3314490" y="5999395"/>
            <a:ext cx="739383" cy="620126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96803" y="1814523"/>
            <a:ext cx="1715663" cy="5664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lvl="0">
              <a:lnSpc>
                <a:spcPct val="115000"/>
              </a:lnSpc>
            </a:pPr>
            <a:r>
              <a:rPr lang="ru-RU" sz="1600" b="1" dirty="0">
                <a:solidFill>
                  <a:srgbClr val="213315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Круг </a:t>
            </a:r>
            <a:r>
              <a:rPr lang="ru-RU" sz="1600" b="1" dirty="0" smtClean="0">
                <a:solidFill>
                  <a:srgbClr val="213315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чтения</a:t>
            </a:r>
            <a:endParaRPr lang="ru-RU" sz="800" dirty="0">
              <a:solidFill>
                <a:srgbClr val="213315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19093" y="1813405"/>
            <a:ext cx="4498510" cy="7974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lvl="0">
              <a:lnSpc>
                <a:spcPct val="115000"/>
              </a:lnSpc>
            </a:pPr>
            <a:r>
              <a:rPr lang="ru-RU" sz="1400" b="1" dirty="0" smtClean="0">
                <a:solidFill>
                  <a:srgbClr val="CC3300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Тургенев</a:t>
            </a:r>
            <a:r>
              <a:rPr lang="ru-RU" sz="1400" b="1" dirty="0">
                <a:solidFill>
                  <a:srgbClr val="CC3300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, Дюма, Гоголь, Альфонс Доде, Лесков, Салтыков-Щедрин, </a:t>
            </a:r>
            <a:r>
              <a:rPr lang="ru-RU" sz="1400" b="1" dirty="0" err="1">
                <a:solidFill>
                  <a:srgbClr val="CC3300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Конан</a:t>
            </a:r>
            <a:r>
              <a:rPr lang="ru-RU" sz="1400" b="1" dirty="0">
                <a:solidFill>
                  <a:srgbClr val="CC3300"/>
                </a:solidFill>
                <a:latin typeface="Bookman Old Style" panose="02050604050505020204" pitchFamily="18" charset="0"/>
                <a:ea typeface="Calibri"/>
                <a:cs typeface="Courier New"/>
              </a:rPr>
              <a:t> Дойл.</a:t>
            </a:r>
            <a:endParaRPr lang="ru-RU" sz="700" b="1" dirty="0">
              <a:solidFill>
                <a:srgbClr val="CC3300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</p:txBody>
      </p:sp>
      <p:sp>
        <p:nvSpPr>
          <p:cNvPr id="19" name="Стрелка влево 18">
            <a:hlinkClick r:id="rId9" action="ppaction://hlinksldjump"/>
          </p:cNvPr>
          <p:cNvSpPr/>
          <p:nvPr/>
        </p:nvSpPr>
        <p:spPr>
          <a:xfrm rot="5400000">
            <a:off x="11748523" y="6378781"/>
            <a:ext cx="328703" cy="25706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>
            <a:hlinkClick r:id="rId10" action="ppaction://hlinksldjump"/>
          </p:cNvPr>
          <p:cNvSpPr/>
          <p:nvPr/>
        </p:nvSpPr>
        <p:spPr>
          <a:xfrm>
            <a:off x="307803" y="6249113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24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4953" y="300621"/>
            <a:ext cx="1611815" cy="83225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Любимые </a:t>
            </a:r>
            <a:endParaRPr lang="ru-RU" sz="1800" b="1" dirty="0" smtClean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писатели </a:t>
            </a:r>
            <a:endParaRPr lang="ru-RU" sz="18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  <p:pic>
        <p:nvPicPr>
          <p:cNvPr id="3" name="Рисунок 2" descr="N:\!!!\влияние\путин\4036788.jpg">
            <a:hlinkClick r:id="rId4" action="ppaction://hlinksldjump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8717" y="300621"/>
            <a:ext cx="4825168" cy="319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7150812" y="3609474"/>
            <a:ext cx="4724355" cy="20934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lvl="0" algn="ctr">
              <a:lnSpc>
                <a:spcPct val="115000"/>
              </a:lnSpc>
            </a:pPr>
            <a:r>
              <a:rPr lang="ru-RU" sz="20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ВЛАДИМИР ВЛАДИМИРОВИЧ </a:t>
            </a:r>
            <a:r>
              <a:rPr lang="ru-RU" sz="20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ПУТИН</a:t>
            </a:r>
            <a:endParaRPr lang="ru-RU" sz="6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Действующий президент </a:t>
            </a:r>
            <a:endParaRPr lang="ru-RU" sz="1600" b="1" dirty="0" smtClean="0">
              <a:solidFill>
                <a:srgbClr val="CC3300"/>
              </a:solidFill>
              <a:latin typeface="Bookman Old Style"/>
              <a:ea typeface="Calibri"/>
              <a:cs typeface="Courier New"/>
            </a:endParaRPr>
          </a:p>
          <a:p>
            <a:pPr lvl="0" algn="ctr">
              <a:lnSpc>
                <a:spcPct val="115000"/>
              </a:lnSpc>
            </a:pP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Российской 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Федерации, </a:t>
            </a:r>
            <a:endParaRPr lang="ru-RU" sz="1600" b="1" dirty="0" smtClean="0">
              <a:solidFill>
                <a:srgbClr val="CC3300"/>
              </a:solidFill>
              <a:latin typeface="Bookman Old Style"/>
              <a:ea typeface="Calibri"/>
              <a:cs typeface="Courier New"/>
            </a:endParaRPr>
          </a:p>
          <a:p>
            <a:pPr lvl="0" algn="ctr">
              <a:lnSpc>
                <a:spcPct val="115000"/>
              </a:lnSpc>
            </a:pP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верховный 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главнокомандующий 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Вооруженными силами </a:t>
            </a:r>
            <a:endParaRPr lang="ru-RU" sz="1600" b="1" dirty="0" smtClean="0">
              <a:solidFill>
                <a:srgbClr val="CC3300"/>
              </a:solidFill>
              <a:latin typeface="Bookman Old Style"/>
              <a:ea typeface="Calibri"/>
              <a:cs typeface="Courier New"/>
            </a:endParaRPr>
          </a:p>
          <a:p>
            <a:pPr lvl="0" algn="ctr">
              <a:lnSpc>
                <a:spcPct val="115000"/>
              </a:lnSpc>
            </a:pP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Российской 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Федерации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1150" y="2938959"/>
            <a:ext cx="2652894" cy="3607241"/>
          </a:xfrm>
          <a:prstGeom prst="rect">
            <a:avLst/>
          </a:prstGeom>
          <a:noFill/>
          <a:ln w="38100">
            <a:solidFill>
              <a:srgbClr val="21331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65013" y="5494027"/>
            <a:ext cx="1154949" cy="1154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919" y="5408092"/>
            <a:ext cx="1126957" cy="112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254376" y="311801"/>
            <a:ext cx="4703932" cy="23905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lvl="0">
              <a:lnSpc>
                <a:spcPct val="115000"/>
              </a:lnSpc>
            </a:pP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Антуан 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де Сент-Экзюпери 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  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Эрнест Хемингуэй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       Джек Лондон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            Жюль Верн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               Лев Толстой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                    Фёдор Достоевский 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                          Михаил Лермонтов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                               Александр Дюма</a:t>
            </a:r>
            <a:endParaRPr lang="ru-RU" sz="16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42642" y="5811254"/>
            <a:ext cx="4144385" cy="7416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lvl="0" algn="ctr">
              <a:lnSpc>
                <a:spcPct val="115000"/>
              </a:lnSpc>
            </a:pPr>
            <a:r>
              <a:rPr lang="ru-RU" sz="18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Знаток </a:t>
            </a:r>
            <a:endParaRPr lang="ru-RU" sz="1800" b="1" dirty="0" smtClean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  <a:p>
            <a:pPr lvl="0" algn="ctr">
              <a:lnSpc>
                <a:spcPct val="115000"/>
              </a:lnSpc>
            </a:pPr>
            <a:r>
              <a:rPr lang="ru-RU" sz="18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художественной литературы</a:t>
            </a:r>
            <a:endParaRPr lang="ru-RU" sz="900" b="1" dirty="0">
              <a:solidFill>
                <a:srgbClr val="213315"/>
              </a:solidFill>
              <a:ea typeface="Calibri"/>
              <a:cs typeface="Times New Roman"/>
            </a:endParaRPr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107" y="1789247"/>
            <a:ext cx="2697348" cy="3586989"/>
          </a:xfrm>
          <a:prstGeom prst="rect">
            <a:avLst/>
          </a:prstGeom>
          <a:noFill/>
          <a:ln w="38100">
            <a:solidFill>
              <a:srgbClr val="213315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820957" y="5926074"/>
            <a:ext cx="739383" cy="620126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C33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лево 13">
            <a:hlinkClick r:id="rId10" action="ppaction://hlinksldjump"/>
          </p:cNvPr>
          <p:cNvSpPr/>
          <p:nvPr/>
        </p:nvSpPr>
        <p:spPr>
          <a:xfrm rot="5400000">
            <a:off x="11730785" y="6345827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>
            <a:hlinkClick r:id="rId11" action="ppaction://hlinksldjump"/>
          </p:cNvPr>
          <p:cNvSpPr/>
          <p:nvPr/>
        </p:nvSpPr>
        <p:spPr>
          <a:xfrm>
            <a:off x="114549" y="6185807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97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43917" y="256119"/>
            <a:ext cx="5498014" cy="5664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Любимые </a:t>
            </a: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книги любимых писателей</a:t>
            </a:r>
            <a:endParaRPr lang="ru-RU" sz="20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2379" y="4824097"/>
            <a:ext cx="4909073" cy="107137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«…Я ищу в </a:t>
            </a: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литературе </a:t>
            </a: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нравственное 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начало: </a:t>
            </a:r>
            <a:endParaRPr lang="ru-RU" sz="1600" b="1" dirty="0" smtClean="0">
              <a:solidFill>
                <a:srgbClr val="CC3300"/>
              </a:solidFill>
              <a:latin typeface="Bookman Old Style"/>
              <a:ea typeface="Times New Roman"/>
              <a:cs typeface="Courier New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то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, что просветляет и возвышает душу»</a:t>
            </a:r>
            <a:endParaRPr lang="ru-RU" sz="800" b="1" dirty="0">
              <a:solidFill>
                <a:srgbClr val="CC33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424036" y="3547903"/>
            <a:ext cx="4497006" cy="110831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АЛЬБЕРТ ЭЙНШТЕЙН </a:t>
            </a:r>
            <a:endParaRPr lang="ru-RU" sz="2000" b="1" dirty="0">
              <a:solidFill>
                <a:srgbClr val="213315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физик-теоретик, </a:t>
            </a:r>
            <a:endParaRPr lang="ru-RU" sz="1600" b="1" dirty="0">
              <a:solidFill>
                <a:srgbClr val="213315"/>
              </a:solidFill>
              <a:ea typeface="Calibri"/>
              <a:cs typeface="Times New Roman"/>
            </a:endParaRPr>
          </a:p>
          <a:p>
            <a:r>
              <a:rPr lang="ru-RU" sz="16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основатель теоретической физики</a:t>
            </a:r>
          </a:p>
        </p:txBody>
      </p:sp>
      <p:pic>
        <p:nvPicPr>
          <p:cNvPr id="30722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4699" y="248479"/>
            <a:ext cx="4675680" cy="3153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996" y="1031291"/>
            <a:ext cx="3280418" cy="524866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9852" y="4929433"/>
            <a:ext cx="1374591" cy="1374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729789" y="1031291"/>
            <a:ext cx="3453064" cy="25166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Мигель  Сервантес де 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Сааведра: </a:t>
            </a:r>
            <a:r>
              <a:rPr lang="ru-RU" sz="1800" b="1" u="sng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«Дон Кихот» </a:t>
            </a:r>
            <a:endParaRPr lang="ru-RU" sz="1800" b="1" dirty="0">
              <a:solidFill>
                <a:srgbClr val="CC3300"/>
              </a:solidFill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Лев 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Толстой: </a:t>
            </a:r>
            <a:r>
              <a:rPr lang="ru-RU" sz="1800" b="1" u="sng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«Анна Каренина», «Война и мир», «Воскресенье</a:t>
            </a:r>
            <a:r>
              <a:rPr lang="ru-RU" sz="1800" b="1" u="sng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»</a:t>
            </a:r>
            <a:r>
              <a:rPr lang="ru-RU" sz="18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/>
            </a:r>
            <a:br>
              <a:rPr lang="ru-RU" sz="18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</a:br>
            <a:r>
              <a:rPr lang="ru-RU" sz="18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Фёдор 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Достоевский: </a:t>
            </a:r>
            <a:r>
              <a:rPr lang="ru-RU" sz="1800" b="1" u="sng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>«Братья Карамазовы»</a:t>
            </a:r>
            <a:r>
              <a:rPr lang="ru-RU" sz="18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  <a:t/>
            </a:r>
            <a:br>
              <a:rPr lang="ru-RU" sz="1800" b="1" dirty="0">
                <a:solidFill>
                  <a:srgbClr val="CC3300"/>
                </a:solidFill>
                <a:latin typeface="Bookman Old Style"/>
                <a:ea typeface="Calibri"/>
                <a:cs typeface="Courier New"/>
              </a:rPr>
            </a:br>
            <a:endParaRPr lang="ru-RU" sz="18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251915" y="5659834"/>
            <a:ext cx="739383" cy="620126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лево 9">
            <a:hlinkClick r:id="rId7" action="ppaction://hlinksldjump"/>
          </p:cNvPr>
          <p:cNvSpPr/>
          <p:nvPr/>
        </p:nvSpPr>
        <p:spPr>
          <a:xfrm rot="5400000">
            <a:off x="11478125" y="6345827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>
            <a:hlinkClick r:id="rId8" action="ppaction://hlinksldjump"/>
          </p:cNvPr>
          <p:cNvSpPr/>
          <p:nvPr/>
        </p:nvSpPr>
        <p:spPr>
          <a:xfrm>
            <a:off x="344777" y="6330989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45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607" y="300622"/>
            <a:ext cx="4707979" cy="2978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67373" y="3555189"/>
            <a:ext cx="4049003" cy="153343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ЭРНЕСТ ХЕМИНГУЭЙ </a:t>
            </a:r>
            <a:endParaRPr lang="ru-RU" sz="2000" b="1" dirty="0">
              <a:solidFill>
                <a:srgbClr val="213315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американский писатель, </a:t>
            </a:r>
            <a:endParaRPr lang="ru-RU" sz="800" b="1" dirty="0">
              <a:solidFill>
                <a:srgbClr val="213315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военный корреспондент, </a:t>
            </a:r>
            <a:endParaRPr lang="ru-RU" sz="1600" b="1" dirty="0" smtClean="0">
              <a:solidFill>
                <a:srgbClr val="213315"/>
              </a:solidFill>
              <a:latin typeface="Bookman Old Style"/>
              <a:ea typeface="Times New Roman"/>
              <a:cs typeface="Courier New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лауреат </a:t>
            </a: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Нобелевской премии </a:t>
            </a:r>
            <a:endParaRPr lang="ru-RU" sz="1600" b="1" dirty="0" smtClean="0">
              <a:solidFill>
                <a:srgbClr val="213315"/>
              </a:solidFill>
              <a:latin typeface="Bookman Old Style"/>
              <a:ea typeface="Times New Roman"/>
              <a:cs typeface="Courier New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по </a:t>
            </a: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литературе 1954 года.</a:t>
            </a:r>
            <a:endParaRPr lang="ru-RU" sz="800" b="1" dirty="0">
              <a:solidFill>
                <a:srgbClr val="213315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90988" y="2572144"/>
            <a:ext cx="2557960" cy="408056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3937" y="5539881"/>
            <a:ext cx="1148923" cy="114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5" descr="https://cdn1.ozone.ru/s3/multimedia-0/6009651564.jpg"/>
          <p:cNvSpPr>
            <a:spLocks noChangeAspect="1" noChangeArrowheads="1"/>
          </p:cNvSpPr>
          <p:nvPr/>
        </p:nvSpPr>
        <p:spPr bwMode="auto">
          <a:xfrm>
            <a:off x="155575" y="-3214688"/>
            <a:ext cx="4686300" cy="670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0055" y="2573986"/>
            <a:ext cx="2866017" cy="409431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3855" y="5563946"/>
            <a:ext cx="1148923" cy="114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906126" y="1190263"/>
            <a:ext cx="5042822" cy="9827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Особенно </a:t>
            </a:r>
            <a:r>
              <a:rPr lang="ru-RU" sz="20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выделял </a:t>
            </a:r>
            <a:r>
              <a:rPr lang="ru-RU" sz="2000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романы</a:t>
            </a: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20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«Анна Каренина»</a:t>
            </a:r>
            <a:r>
              <a:rPr lang="ru-RU" sz="20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и </a:t>
            </a:r>
            <a:r>
              <a:rPr lang="ru-RU" sz="20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«Война и мир»</a:t>
            </a:r>
            <a:r>
              <a:rPr lang="ru-RU" sz="2000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. </a:t>
            </a:r>
            <a:endParaRPr lang="ru-RU" sz="900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19943" y="276390"/>
            <a:ext cx="6629005" cy="6019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Являлся поклонником творчества Л. Н. Толстого. </a:t>
            </a:r>
            <a:endParaRPr lang="ru-RU" sz="800" b="1" dirty="0">
              <a:solidFill>
                <a:srgbClr val="213315"/>
              </a:solidFill>
              <a:ea typeface="Calibri"/>
              <a:cs typeface="Times New Roman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07803" y="5297884"/>
            <a:ext cx="3613860" cy="74196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21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Война и мир» </a:t>
            </a: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–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«…</a:t>
            </a:r>
            <a:r>
              <a:rPr lang="ru-RU" sz="16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чертовски хорошая книга».</a:t>
            </a:r>
            <a:endParaRPr lang="ru-RU" sz="7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sp>
        <p:nvSpPr>
          <p:cNvPr id="14" name="Стрелка влево 13">
            <a:hlinkClick r:id="rId9" action="ppaction://hlinksldjump"/>
          </p:cNvPr>
          <p:cNvSpPr/>
          <p:nvPr/>
        </p:nvSpPr>
        <p:spPr>
          <a:xfrm rot="5400000">
            <a:off x="11620245" y="6391570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 вниз 2">
            <a:hlinkClick r:id="rId10" action="ppaction://hlinksldjump"/>
          </p:cNvPr>
          <p:cNvSpPr/>
          <p:nvPr/>
        </p:nvSpPr>
        <p:spPr>
          <a:xfrm>
            <a:off x="307803" y="6249113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43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8001001" y="3450822"/>
            <a:ext cx="3898352" cy="10496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ДЖЕФ БЕЗОС</a:t>
            </a:r>
            <a:endParaRPr lang="ru-RU" sz="500" dirty="0">
              <a:solidFill>
                <a:srgbClr val="213315"/>
              </a:solidFill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о</a:t>
            </a:r>
            <a:r>
              <a:rPr lang="ru-RU" sz="16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снователь интернет-компании </a:t>
            </a:r>
            <a:r>
              <a:rPr lang="ru-RU" sz="1600" b="1" dirty="0" err="1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Amazon</a:t>
            </a:r>
            <a:endParaRPr lang="ru-RU" sz="700" b="1" dirty="0">
              <a:solidFill>
                <a:srgbClr val="213315"/>
              </a:solidFill>
              <a:ea typeface="Calibri"/>
              <a:cs typeface="Times New Roman"/>
            </a:endParaRPr>
          </a:p>
        </p:txBody>
      </p:sp>
      <p:pic>
        <p:nvPicPr>
          <p:cNvPr id="14" name="Рисунок 13" descr="N:\!!!\влияние\безос\БЕЗОС ДЖЕФ.jpg">
            <a:hlinkClick r:id="rId3" action="ppaction://hlinksldjump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1" y="337755"/>
            <a:ext cx="3898351" cy="2916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7378259" y="4841659"/>
            <a:ext cx="4619297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 </a:t>
            </a:r>
            <a:r>
              <a:rPr lang="ru-RU" sz="1800" b="1" u="sng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800" b="1" u="sng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«Сотворение: жизнь и как её создать»,</a:t>
            </a:r>
            <a:r>
              <a:rPr lang="ru-RU" sz="18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Стив </a:t>
            </a:r>
            <a:r>
              <a:rPr lang="ru-RU" sz="18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Гранд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Книга </a:t>
            </a:r>
            <a:r>
              <a:rPr lang="ru-RU" sz="12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заставляет задуматься – что есть реальность и мы в ней? </a:t>
            </a:r>
            <a:endParaRPr lang="ru-RU" sz="1200" b="1" dirty="0" smtClean="0">
              <a:solidFill>
                <a:srgbClr val="CC3300"/>
              </a:solidFill>
              <a:latin typeface="Bookman Old Style"/>
              <a:ea typeface="Times New Roman"/>
              <a:cs typeface="Courier New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Книга </a:t>
            </a:r>
            <a:r>
              <a:rPr lang="ru-RU" sz="12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повлияла на создание веб-сервисов </a:t>
            </a:r>
            <a:r>
              <a:rPr lang="ru-RU" sz="1200" b="1" dirty="0" err="1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Amazon</a:t>
            </a:r>
            <a:r>
              <a:rPr lang="ru-RU" sz="1200" b="1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(AWS), благодаря которым понятие облака стало таким популярным.</a:t>
            </a:r>
            <a:endParaRPr lang="ru-RU" sz="500" b="1" dirty="0">
              <a:solidFill>
                <a:srgbClr val="CC3300"/>
              </a:solidFill>
              <a:ea typeface="Calibri"/>
              <a:cs typeface="Times New Roman"/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953" y="1037637"/>
            <a:ext cx="2711667" cy="3806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Рисунок 24" descr="I:\!!!\влияние\оформление\коды\остаток.JPG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1082" y="5034721"/>
            <a:ext cx="1051491" cy="9925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2916621" y="894155"/>
            <a:ext cx="4524701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u="sng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«</a:t>
            </a:r>
            <a:r>
              <a:rPr lang="ru-RU" sz="1800" b="1" u="sng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Остаток дня»,  </a:t>
            </a:r>
            <a:r>
              <a:rPr lang="ru-RU" sz="1800" b="1" u="sng" dirty="0" err="1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Кадзуо</a:t>
            </a:r>
            <a:r>
              <a:rPr lang="ru-RU" sz="1800" b="1" u="sng" dirty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 </a:t>
            </a:r>
            <a:r>
              <a:rPr lang="ru-RU" sz="1800" b="1" u="sng" dirty="0" smtClean="0">
                <a:solidFill>
                  <a:srgbClr val="CC3300"/>
                </a:solidFill>
                <a:latin typeface="Bookman Old Style"/>
                <a:ea typeface="Times New Roman"/>
                <a:cs typeface="Courier New"/>
              </a:rPr>
              <a:t>Исигуро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>
              <a:solidFill>
                <a:srgbClr val="FF0000"/>
              </a:solidFill>
              <a:latin typeface="Bookman Old Style" pitchFamily="18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solidFill>
                  <a:srgbClr val="213315"/>
                </a:solidFill>
                <a:latin typeface="Bookman Old Style" pitchFamily="18" charset="0"/>
                <a:ea typeface="Times New Roman"/>
                <a:cs typeface="Times New Roman"/>
              </a:rPr>
              <a:t>Дворецкий </a:t>
            </a:r>
            <a:r>
              <a:rPr lang="ru-RU" sz="1200" b="1" dirty="0" err="1">
                <a:solidFill>
                  <a:srgbClr val="213315"/>
                </a:solidFill>
                <a:latin typeface="Bookman Old Style" pitchFamily="18" charset="0"/>
                <a:ea typeface="Times New Roman"/>
                <a:cs typeface="Times New Roman"/>
              </a:rPr>
              <a:t>Стивенс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Times New Roman"/>
                <a:cs typeface="Times New Roman"/>
              </a:rPr>
              <a:t>,  служивший лорду </a:t>
            </a:r>
            <a:r>
              <a:rPr lang="ru-RU" sz="1200" b="1" dirty="0" err="1">
                <a:solidFill>
                  <a:srgbClr val="213315"/>
                </a:solidFill>
                <a:latin typeface="Bookman Old Style" pitchFamily="18" charset="0"/>
                <a:ea typeface="Times New Roman"/>
                <a:cs typeface="Times New Roman"/>
              </a:rPr>
              <a:t>Дарлингтону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Times New Roman"/>
                <a:cs typeface="Times New Roman"/>
              </a:rPr>
              <a:t>, рассказывает о том, как у него развивалось чувство долга и умение ставить нужных людей на нужное место, демонстрируя поистине самурайскую замкнутость в рамках своего кодекса служения</a:t>
            </a:r>
            <a:endParaRPr lang="ru-RU" sz="1200" b="1" dirty="0">
              <a:solidFill>
                <a:srgbClr val="213315"/>
              </a:solidFill>
              <a:latin typeface="Bookman Old Style" pitchFamily="18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Times New Roman"/>
                <a:cs typeface="Courier New"/>
              </a:rPr>
              <a:t> «Книга так хорошо передает боль сожаления, что вы подумаете, что пережили ее сами»</a:t>
            </a:r>
            <a:r>
              <a:rPr lang="ru-RU" sz="1200" b="1" dirty="0">
                <a:solidFill>
                  <a:srgbClr val="213315"/>
                </a:solidFill>
                <a:latin typeface="Bookman Old Style" pitchFamily="18" charset="0"/>
                <a:ea typeface="Times New Roman"/>
                <a:cs typeface="Times New Roman"/>
              </a:rPr>
              <a:t> </a:t>
            </a:r>
            <a:endParaRPr lang="ru-RU" sz="1200" dirty="0">
              <a:solidFill>
                <a:srgbClr val="213315"/>
              </a:solidFill>
              <a:ea typeface="Calibri"/>
              <a:cs typeface="Times New Roman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04954" y="300621"/>
            <a:ext cx="2711668" cy="5664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Любимые </a:t>
            </a: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Calibri"/>
                <a:cs typeface="Courier New"/>
              </a:rPr>
              <a:t>книги </a:t>
            </a:r>
            <a:endParaRPr lang="ru-RU" sz="2000" b="1" dirty="0">
              <a:solidFill>
                <a:srgbClr val="213315"/>
              </a:solidFill>
              <a:latin typeface="Bookman Old Style"/>
              <a:ea typeface="Calibri"/>
              <a:cs typeface="Courier New"/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3824" y="3254666"/>
            <a:ext cx="2232495" cy="335621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1573981" y="5034721"/>
            <a:ext cx="865448" cy="693737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лево 10">
            <a:hlinkClick r:id="rId9" action="ppaction://hlinksldjump"/>
          </p:cNvPr>
          <p:cNvSpPr/>
          <p:nvPr/>
        </p:nvSpPr>
        <p:spPr>
          <a:xfrm rot="5400000">
            <a:off x="11718760" y="6490206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>
            <a:hlinkClick r:id="rId10" action="ppaction://hlinksldjump"/>
          </p:cNvPr>
          <p:cNvSpPr/>
          <p:nvPr/>
        </p:nvSpPr>
        <p:spPr>
          <a:xfrm>
            <a:off x="307803" y="6249113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13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Библиотекарь\Desktop\КУРСЫ док Валиева СГ Лениногорск\моё\21\влияние\гейтс\DduswfXUQAA5y4u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1081" y="300619"/>
            <a:ext cx="4501177" cy="438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62274" y="4846682"/>
            <a:ext cx="4569983" cy="162735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БИЛЛ </a:t>
            </a:r>
            <a:r>
              <a:rPr lang="ru-RU" sz="20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ГЕЙТС</a:t>
            </a: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американский </a:t>
            </a: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предприниматель </a:t>
            </a:r>
            <a:endParaRPr lang="ru-RU" sz="1600" b="1" dirty="0" smtClean="0">
              <a:solidFill>
                <a:srgbClr val="213315"/>
              </a:solidFill>
              <a:latin typeface="Bookman Old Style"/>
              <a:ea typeface="Times New Roman"/>
              <a:cs typeface="Courier New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и </a:t>
            </a: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общественный деятель, </a:t>
            </a:r>
            <a:endParaRPr lang="ru-RU" sz="1600" b="1" dirty="0" smtClean="0">
              <a:solidFill>
                <a:srgbClr val="213315"/>
              </a:solidFill>
              <a:latin typeface="Bookman Old Style"/>
              <a:ea typeface="Times New Roman"/>
              <a:cs typeface="Courier New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один </a:t>
            </a: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из создателей </a:t>
            </a:r>
            <a:endParaRPr lang="ru-RU" sz="1600" b="1" dirty="0" smtClean="0">
              <a:solidFill>
                <a:srgbClr val="213315"/>
              </a:solidFill>
              <a:latin typeface="Bookman Old Style"/>
              <a:ea typeface="Times New Roman"/>
              <a:cs typeface="Courier New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компании </a:t>
            </a:r>
            <a:r>
              <a:rPr lang="ru-RU" sz="1600" b="1" dirty="0" err="1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Microsoft</a:t>
            </a:r>
            <a:endParaRPr lang="ru-RU" sz="1600" b="1" dirty="0">
              <a:solidFill>
                <a:srgbClr val="213315"/>
              </a:solidFill>
              <a:latin typeface="Bookman Old Style"/>
              <a:ea typeface="Times New Roman"/>
              <a:cs typeface="Courier New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13433" y="321635"/>
            <a:ext cx="6889024" cy="9436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Считает чтение основным видом своего обучения. </a:t>
            </a:r>
            <a:endParaRPr lang="ru-RU" sz="1600" b="1" dirty="0">
              <a:solidFill>
                <a:srgbClr val="213315"/>
              </a:solidFill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Предпочитает печатную версию. </a:t>
            </a:r>
            <a:endParaRPr lang="ru-RU" sz="1600" b="1" dirty="0">
              <a:solidFill>
                <a:srgbClr val="213315"/>
              </a:solidFill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Font typeface="Wingdings"/>
              <a:buChar char=""/>
            </a:pPr>
            <a:r>
              <a:rPr lang="ru-RU" sz="1600" b="1" dirty="0">
                <a:solidFill>
                  <a:srgbClr val="213315"/>
                </a:solidFill>
                <a:latin typeface="Bookman Old Style"/>
                <a:ea typeface="Times New Roman"/>
                <a:cs typeface="Courier New"/>
              </a:rPr>
              <a:t>За 2020 год прочитал 50 книг – одна книга в неделю. </a:t>
            </a:r>
            <a:endParaRPr lang="ru-RU" sz="1600" b="1" dirty="0">
              <a:solidFill>
                <a:srgbClr val="213315"/>
              </a:solidFill>
              <a:latin typeface="Times New Roman"/>
              <a:ea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34456" y="2964446"/>
            <a:ext cx="3143747" cy="127647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marL="449580" algn="ctr">
              <a:spcAft>
                <a:spcPts val="0"/>
              </a:spcAft>
            </a:pPr>
            <a:r>
              <a:rPr lang="ru-RU" sz="2300" b="1" dirty="0" smtClean="0">
                <a:solidFill>
                  <a:srgbClr val="C00000"/>
                </a:solidFill>
                <a:latin typeface="Bookman Old Style"/>
                <a:ea typeface="Times New Roman"/>
                <a:cs typeface="Courier New"/>
              </a:rPr>
              <a:t>«Я прочитал все книги Достоевского»</a:t>
            </a:r>
            <a:endParaRPr lang="ru-RU" sz="2300" b="1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AutoShape 4" descr="http://qrcoder.ru/code/?https%3A%2F%2F%EE%ED%EB%E0%E9%ED-%F7%E8%F2%E0%F2%FC.%F0%F4%2F%25D0%25B4%25D0%25BE%25D1%2581%25D1%2582%25D0%25BE%25D0%25B5%25D0%25B2%25D1%2581%25D0%25BA%25D0%25B8%25D0%25B9-%25D0%25BF%25D1%2580%25D0%25B5%25D1%2581%25D1%2582%25D1%2583%25D0%25BF%25D0%25BB%25D0%25B5%25D0%25BD%25D0%25B8%25D0%25B5-%25D0%25B8-%25D0%25BD%25D0%25B0%25D0%25BA%25D0%25B0%25D0%25B7%25D0%25B0%25D0%25BD%25D0%25B8%25D0%25B5%2Fp%3A%2F%2F&amp;4&amp;0"/>
          <p:cNvSpPr>
            <a:spLocks noChangeAspect="1" noChangeArrowheads="1"/>
          </p:cNvSpPr>
          <p:nvPr/>
        </p:nvSpPr>
        <p:spPr bwMode="auto">
          <a:xfrm>
            <a:off x="155575" y="-1157288"/>
            <a:ext cx="2422525" cy="242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919" y="5386208"/>
            <a:ext cx="1087827" cy="1087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1039" y="1492401"/>
            <a:ext cx="3190551" cy="498163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6157004" y="5728458"/>
            <a:ext cx="865448" cy="693737"/>
          </a:xfrm>
          <a:prstGeom prst="rect">
            <a:avLst/>
          </a:prstGeom>
          <a:solidFill>
            <a:srgbClr val="FFFFFF"/>
          </a:solidFill>
          <a:ln w="9525">
            <a:solidFill>
              <a:srgbClr val="8C0C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читать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 книгу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pitchFamily="34" charset="0"/>
              </a:rPr>
              <a:t>онлайн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лево 10">
            <a:hlinkClick r:id="rId7" action="ppaction://hlinksldjump"/>
          </p:cNvPr>
          <p:cNvSpPr/>
          <p:nvPr/>
        </p:nvSpPr>
        <p:spPr>
          <a:xfrm rot="5400000">
            <a:off x="11622508" y="6405987"/>
            <a:ext cx="328703" cy="2767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>
            <a:hlinkClick r:id="rId8" action="ppaction://hlinksldjump"/>
          </p:cNvPr>
          <p:cNvSpPr/>
          <p:nvPr/>
        </p:nvSpPr>
        <p:spPr>
          <a:xfrm>
            <a:off x="307803" y="6249113"/>
            <a:ext cx="359570" cy="463756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89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1581</Words>
  <Application>Microsoft Office PowerPoint</Application>
  <PresentationFormat>Широкоэкранный</PresentationFormat>
  <Paragraphs>222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AdverGothicCTT</vt:lpstr>
      <vt:lpstr>Arial</vt:lpstr>
      <vt:lpstr>Bookman Old Style</vt:lpstr>
      <vt:lpstr>Calibri</vt:lpstr>
      <vt:lpstr>Calibri Light</vt:lpstr>
      <vt:lpstr>Century Gothic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ЭО Хусаинова</cp:lastModifiedBy>
  <cp:revision>79</cp:revision>
  <dcterms:created xsi:type="dcterms:W3CDTF">2021-06-14T20:58:56Z</dcterms:created>
  <dcterms:modified xsi:type="dcterms:W3CDTF">2023-01-11T10:45:53Z</dcterms:modified>
</cp:coreProperties>
</file>